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embeddedFontLst>
    <p:embeddedFont>
      <p:font typeface="Helvetica Neue" panose="020B0604020202020204" charset="0"/>
      <p:regular r:id="rId32"/>
      <p:bold r:id="rId33"/>
      <p:italic r:id="rId34"/>
      <p:boldItalic r:id="rId35"/>
    </p:embeddedFont>
    <p:embeddedFont>
      <p:font typeface="Play" panose="020B0604020202020204" charset="0"/>
      <p:regular r:id="rId36"/>
      <p:bold r:id="rId37"/>
    </p:embeddedFont>
    <p:embeddedFont>
      <p:font typeface="Roboto" panose="02000000000000000000" pitchFamily="2"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4" roundtripDataSignature="AMtx7miyYpkqnBG5oRaRSA8VcGujLkONs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5" d="100"/>
          <a:sy n="95" d="100"/>
        </p:scale>
        <p:origin x="6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200"/>
              <a:t>H</a:t>
            </a:r>
            <a:r>
              <a:rPr lang="en"/>
              <a:t>ello Members of the EMC, We’re pleased to be here to </a:t>
            </a:r>
            <a:r>
              <a:rPr lang="en" sz="1200"/>
              <a:t>present the Final Report </a:t>
            </a:r>
            <a:r>
              <a:rPr lang="en"/>
              <a:t>for the</a:t>
            </a:r>
            <a:r>
              <a:rPr lang="en" sz="1200"/>
              <a:t> Coast Redwood Defect Study, a project we started working on shortly after the 2020 CZU Lightning Complex Fire that has been funded by the EMC since 2022.</a:t>
            </a:r>
            <a:endParaRPr sz="1200"/>
          </a:p>
          <a:p>
            <a:pPr marL="0" marR="0" lvl="0" indent="0" algn="l" rtl="0">
              <a:lnSpc>
                <a:spcPct val="100000"/>
              </a:lnSpc>
              <a:spcBef>
                <a:spcPts val="0"/>
              </a:spcBef>
              <a:spcAft>
                <a:spcPts val="0"/>
              </a:spcAft>
              <a:buClr>
                <a:srgbClr val="000000"/>
              </a:buClr>
              <a:buSzPts val="1400"/>
              <a:buFont typeface="Arial"/>
              <a:buNone/>
            </a:pPr>
            <a:r>
              <a:rPr lang="en"/>
              <a:t>I’m Nadia Hamey, this is Kristy Swor a forester who works with me at Hamey Woods, and Kristen Shive, Assistant Professor of Cooperative Extension, UC Berkeley</a:t>
            </a:r>
            <a:endParaRPr/>
          </a:p>
        </p:txBody>
      </p:sp>
      <p:sp>
        <p:nvSpPr>
          <p:cNvPr id="94" name="Google Shape;9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t>The study area is at two properties burned with a mosaic of burn severities.</a:t>
            </a:r>
            <a:endParaRPr/>
          </a:p>
          <a:p>
            <a:pPr marL="0" lvl="0" indent="0" algn="l" rtl="0">
              <a:lnSpc>
                <a:spcPct val="100000"/>
              </a:lnSpc>
              <a:spcBef>
                <a:spcPts val="0"/>
              </a:spcBef>
              <a:spcAft>
                <a:spcPts val="0"/>
              </a:spcAft>
              <a:buClr>
                <a:schemeClr val="dk1"/>
              </a:buClr>
              <a:buSzPts val="1100"/>
              <a:buFont typeface="Arial"/>
              <a:buNone/>
            </a:pPr>
            <a:endParaRPr sz="1800">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Calibri"/>
              <a:buNone/>
            </a:pPr>
            <a:r>
              <a:rPr lang="en" sz="1800">
                <a:latin typeface="Calibri"/>
                <a:ea typeface="Calibri"/>
                <a:cs typeface="Calibri"/>
                <a:sym typeface="Calibri"/>
              </a:rPr>
              <a:t>Cal Poly’s Swanton Pacific Ranch </a:t>
            </a:r>
            <a:endParaRPr/>
          </a:p>
          <a:p>
            <a:pPr marL="0" lvl="0" indent="0" algn="l" rtl="0">
              <a:lnSpc>
                <a:spcPct val="100000"/>
              </a:lnSpc>
              <a:spcBef>
                <a:spcPts val="0"/>
              </a:spcBef>
              <a:spcAft>
                <a:spcPts val="0"/>
              </a:spcAft>
              <a:buClr>
                <a:schemeClr val="dk1"/>
              </a:buClr>
              <a:buSzPts val="1100"/>
              <a:buFont typeface="Calibri"/>
              <a:buNone/>
            </a:pPr>
            <a:r>
              <a:rPr lang="en" sz="1800">
                <a:latin typeface="Calibri"/>
                <a:ea typeface="Calibri"/>
                <a:cs typeface="Calibri"/>
                <a:sym typeface="Calibri"/>
              </a:rPr>
              <a:t>San Vicente Redwoods</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400">
              <a:solidFill>
                <a:schemeClr val="dk1"/>
              </a:solidFill>
            </a:endParaRPr>
          </a:p>
          <a:p>
            <a:pPr marL="135465" marR="0" lvl="0" indent="0" algn="l" rtl="0">
              <a:lnSpc>
                <a:spcPct val="115000"/>
              </a:lnSpc>
              <a:spcBef>
                <a:spcPts val="1600"/>
              </a:spcBef>
              <a:spcAft>
                <a:spcPts val="0"/>
              </a:spcAft>
              <a:buClr>
                <a:schemeClr val="dk1"/>
              </a:buClr>
              <a:buSzPts val="2000"/>
              <a:buFont typeface="Roboto"/>
              <a:buNone/>
            </a:pPr>
            <a:r>
              <a:rPr lang="en" sz="2000">
                <a:solidFill>
                  <a:schemeClr val="dk1"/>
                </a:solidFill>
                <a:latin typeface="Roboto"/>
                <a:ea typeface="Roboto"/>
                <a:cs typeface="Roboto"/>
                <a:sym typeface="Roboto"/>
              </a:rPr>
              <a:t>Test sites were permitted through the Lower Deadman Emergency Notice, Big Jim THP, and Phoenix THP</a:t>
            </a:r>
            <a:br>
              <a:rPr lang="en" sz="2000" b="0" i="0" u="none" strike="noStrike" cap="none">
                <a:solidFill>
                  <a:schemeClr val="dk1"/>
                </a:solidFill>
                <a:latin typeface="Roboto"/>
                <a:ea typeface="Roboto"/>
                <a:cs typeface="Roboto"/>
                <a:sym typeface="Roboto"/>
              </a:rPr>
            </a:br>
            <a:endParaRPr sz="600">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400">
                <a:solidFill>
                  <a:schemeClr val="dk1"/>
                </a:solidFill>
              </a:rPr>
              <a:t>Trees chosen for the study spanned burn severities and diameter with a wide variey of fire affects and apparent wet rot. </a:t>
            </a:r>
            <a:endParaRPr/>
          </a:p>
          <a:p>
            <a:pPr marL="0" marR="0" lvl="0" indent="0" algn="l" rtl="0">
              <a:lnSpc>
                <a:spcPct val="100000"/>
              </a:lnSpc>
              <a:spcBef>
                <a:spcPts val="0"/>
              </a:spcBef>
              <a:spcAft>
                <a:spcPts val="0"/>
              </a:spcAft>
              <a:buClr>
                <a:schemeClr val="dk1"/>
              </a:buClr>
              <a:buSzPts val="1100"/>
              <a:buFont typeface="Arial"/>
              <a:buNone/>
            </a:pPr>
            <a:r>
              <a:rPr lang="en" sz="1400"/>
              <a:t>Burned Area Reflectance Classification (BARC) Map from 2020 CZU Lightning Complex Fire. The study trees were a </a:t>
            </a:r>
            <a:r>
              <a:rPr lang="en" sz="1400" b="0"/>
              <a:t>targeted sample of substantially fire-damaged redwoods, not random. </a:t>
            </a:r>
            <a:r>
              <a:rPr lang="en" sz="1400"/>
              <a:t>A</a:t>
            </a:r>
            <a:r>
              <a:rPr lang="en" sz="1400" b="0"/>
              <a:t>nd represente</a:t>
            </a:r>
            <a:r>
              <a:rPr lang="en" sz="1400"/>
              <a:t>d some of the highest defective trees or trees thought to have high defect </a:t>
            </a:r>
            <a:endParaRPr/>
          </a:p>
          <a:p>
            <a:pPr marL="0" lvl="0" indent="0" algn="l" rtl="0">
              <a:lnSpc>
                <a:spcPct val="100000"/>
              </a:lnSpc>
              <a:spcBef>
                <a:spcPts val="0"/>
              </a:spcBef>
              <a:spcAft>
                <a:spcPts val="0"/>
              </a:spcAft>
              <a:buClr>
                <a:schemeClr val="dk1"/>
              </a:buClr>
              <a:buSzPts val="1100"/>
              <a:buFont typeface="Arial"/>
              <a:buNone/>
            </a:pPr>
            <a:endParaRPr sz="14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sz="1800"/>
          </a:p>
          <a:p>
            <a:pPr marL="457200" marR="0" lvl="0" indent="-228600" algn="l" rtl="0">
              <a:lnSpc>
                <a:spcPct val="100000"/>
              </a:lnSpc>
              <a:spcBef>
                <a:spcPts val="0"/>
              </a:spcBef>
              <a:spcAft>
                <a:spcPts val="0"/>
              </a:spcAft>
              <a:buClr>
                <a:srgbClr val="000000"/>
              </a:buClr>
              <a:buSzPts val="1400"/>
              <a:buFont typeface="Arial"/>
              <a:buNone/>
            </a:pPr>
            <a:r>
              <a:rPr lang="en" sz="1800">
                <a:latin typeface="Arial"/>
                <a:ea typeface="Arial"/>
                <a:cs typeface="Arial"/>
                <a:sym typeface="Arial"/>
              </a:rPr>
              <a:t>This study aims to identify resiliency thresholds in redwood trees by examining combinations of visual indicators of fire in trees. </a:t>
            </a:r>
            <a:r>
              <a:rPr lang="en" sz="1800"/>
              <a:t>The goal was to correlate any of these attributes to varying degrees of decay, defect, and merchantability.  </a:t>
            </a:r>
            <a:endParaRPr sz="1800"/>
          </a:p>
          <a:p>
            <a:pPr marL="457200" lvl="0" indent="-228600" algn="l" rtl="0">
              <a:spcBef>
                <a:spcPts val="0"/>
              </a:spcBef>
              <a:spcAft>
                <a:spcPts val="0"/>
              </a:spcAft>
              <a:buClr>
                <a:schemeClr val="dk1"/>
              </a:buClr>
              <a:buSzPts val="1400"/>
              <a:buFont typeface="Arial"/>
              <a:buNone/>
            </a:pPr>
            <a:endParaRPr sz="1800"/>
          </a:p>
          <a:p>
            <a:pPr marL="457200" marR="0" lvl="0" indent="-228600" algn="l" rtl="0">
              <a:lnSpc>
                <a:spcPct val="100000"/>
              </a:lnSpc>
              <a:spcBef>
                <a:spcPts val="0"/>
              </a:spcBef>
              <a:spcAft>
                <a:spcPts val="0"/>
              </a:spcAft>
              <a:buClr>
                <a:srgbClr val="000000"/>
              </a:buClr>
              <a:buSzPts val="1400"/>
              <a:buFont typeface="Arial"/>
              <a:buNone/>
            </a:pPr>
            <a:r>
              <a:rPr lang="en" sz="1800"/>
              <a:t>We measured</a:t>
            </a:r>
            <a:r>
              <a:rPr lang="en" sz="1800">
                <a:latin typeface="Arial"/>
                <a:ea typeface="Arial"/>
                <a:cs typeface="Arial"/>
                <a:sym typeface="Arial"/>
              </a:rPr>
              <a:t>  scorch</a:t>
            </a:r>
            <a:r>
              <a:rPr lang="en" sz="1800"/>
              <a:t>,</a:t>
            </a:r>
            <a:r>
              <a:rPr lang="en" sz="1800">
                <a:latin typeface="Arial"/>
                <a:ea typeface="Arial"/>
                <a:cs typeface="Arial"/>
                <a:sym typeface="Arial"/>
              </a:rPr>
              <a:t> torch</a:t>
            </a:r>
            <a:r>
              <a:rPr lang="en" sz="1800"/>
              <a:t>, how high up those occurred, how high did the bole catch, </a:t>
            </a:r>
            <a:endParaRPr sz="1800"/>
          </a:p>
          <a:p>
            <a:pPr marL="457200" marR="0" lvl="0" indent="-228600" algn="l" rtl="0">
              <a:lnSpc>
                <a:spcPct val="100000"/>
              </a:lnSpc>
              <a:spcBef>
                <a:spcPts val="0"/>
              </a:spcBef>
              <a:spcAft>
                <a:spcPts val="0"/>
              </a:spcAft>
              <a:buClr>
                <a:srgbClr val="000000"/>
              </a:buClr>
              <a:buSzPts val="1400"/>
              <a:buFont typeface="Arial"/>
              <a:buNone/>
            </a:pPr>
            <a:r>
              <a:rPr lang="en" sz="1800"/>
              <a:t>Whether there was any pre-existing live canopy that survived the fire, broken tops, dead tops, whether tree was sprouting from the base, branches, or both and to what degree?</a:t>
            </a:r>
            <a:endParaRPr sz="1800"/>
          </a:p>
          <a:p>
            <a:pPr marL="457200" lvl="0" indent="-228600" algn="l" rtl="0">
              <a:spcBef>
                <a:spcPts val="0"/>
              </a:spcBef>
              <a:spcAft>
                <a:spcPts val="0"/>
              </a:spcAft>
              <a:buClr>
                <a:schemeClr val="dk1"/>
              </a:buClr>
              <a:buSzPts val="1400"/>
              <a:buFont typeface="Arial"/>
              <a:buNone/>
            </a:pPr>
            <a:r>
              <a:rPr lang="en" sz="1800"/>
              <a:t> the extent of wet rot  We started off by measuring the height of fungus, thinking we could only see it from the base, but when we went to fall trees, we observed it at the tops of trees.</a:t>
            </a:r>
            <a:endParaRPr sz="1800"/>
          </a:p>
          <a:p>
            <a:pPr marL="457200" marR="0" lvl="0" indent="-228600" algn="l" rtl="0">
              <a:lnSpc>
                <a:spcPct val="100000"/>
              </a:lnSpc>
              <a:spcBef>
                <a:spcPts val="0"/>
              </a:spcBef>
              <a:spcAft>
                <a:spcPts val="0"/>
              </a:spcAft>
              <a:buClr>
                <a:srgbClr val="000000"/>
              </a:buClr>
              <a:buSzPts val="1400"/>
              <a:buFont typeface="Arial"/>
              <a:buNone/>
            </a:pPr>
            <a:br>
              <a:rPr lang="en" sz="1800"/>
            </a:br>
            <a:r>
              <a:rPr lang="en" sz="1800"/>
              <a:t>We also noted heights, diameter at breast height, and took lots of photos</a:t>
            </a:r>
            <a:endParaRPr sz="1800"/>
          </a:p>
          <a:p>
            <a:pPr marL="457200" marR="0" lvl="0" indent="-228600" algn="l" rtl="0">
              <a:lnSpc>
                <a:spcPct val="100000"/>
              </a:lnSpc>
              <a:spcBef>
                <a:spcPts val="0"/>
              </a:spcBef>
              <a:spcAft>
                <a:spcPts val="0"/>
              </a:spcAft>
              <a:buClr>
                <a:srgbClr val="000000"/>
              </a:buClr>
              <a:buSzPts val="1400"/>
              <a:buFont typeface="Arial"/>
              <a:buNone/>
            </a:pPr>
            <a:r>
              <a:rPr lang="en" sz="1800"/>
              <a:t>     </a:t>
            </a:r>
            <a:endParaRPr sz="1800"/>
          </a:p>
          <a:p>
            <a:pPr marL="457200" marR="0" lvl="0" indent="-228600" algn="l" rtl="0">
              <a:lnSpc>
                <a:spcPct val="100000"/>
              </a:lnSpc>
              <a:spcBef>
                <a:spcPts val="0"/>
              </a:spcBef>
              <a:spcAft>
                <a:spcPts val="0"/>
              </a:spcAft>
              <a:buClr>
                <a:srgbClr val="000000"/>
              </a:buClr>
              <a:buSzPts val="1400"/>
              <a:buFont typeface="Arial"/>
              <a:buNone/>
            </a:pPr>
            <a:r>
              <a:rPr lang="en" sz="1800"/>
              <a:t>As time progressed, we had to drop a few of these post-fire effects like scorch , max bole char height,</a:t>
            </a:r>
            <a:endParaRPr sz="1800"/>
          </a:p>
          <a:p>
            <a:pPr marL="457200" marR="0" lvl="0" indent="-228600" algn="l" rtl="0">
              <a:lnSpc>
                <a:spcPct val="100000"/>
              </a:lnSpc>
              <a:spcBef>
                <a:spcPts val="0"/>
              </a:spcBef>
              <a:spcAft>
                <a:spcPts val="0"/>
              </a:spcAft>
              <a:buClr>
                <a:srgbClr val="000000"/>
              </a:buClr>
              <a:buSzPts val="1400"/>
              <a:buFont typeface="Arial"/>
              <a:buNone/>
            </a:pPr>
            <a:endParaRPr sz="1800"/>
          </a:p>
          <a:p>
            <a:pPr marL="457200" marR="0" lvl="0" indent="-228600" algn="l" rtl="0">
              <a:lnSpc>
                <a:spcPct val="100000"/>
              </a:lnSpc>
              <a:spcBef>
                <a:spcPts val="0"/>
              </a:spcBef>
              <a:spcAft>
                <a:spcPts val="0"/>
              </a:spcAft>
              <a:buClr>
                <a:srgbClr val="000000"/>
              </a:buClr>
              <a:buSzPts val="1400"/>
              <a:buFont typeface="Arial"/>
              <a:buNone/>
            </a:pPr>
            <a:r>
              <a:rPr lang="en" sz="1800"/>
              <a:t>In year 5, we measured length of dead top, not something we could really see in years prior</a:t>
            </a:r>
            <a:endParaRPr sz="1800"/>
          </a:p>
          <a:p>
            <a:pPr marL="457200" marR="0" lvl="0" indent="-228600" algn="l" rtl="0">
              <a:lnSpc>
                <a:spcPct val="100000"/>
              </a:lnSpc>
              <a:spcBef>
                <a:spcPts val="0"/>
              </a:spcBef>
              <a:spcAft>
                <a:spcPts val="0"/>
              </a:spcAft>
              <a:buSzPts val="1400"/>
              <a:buNone/>
            </a:pPr>
            <a:endParaRPr/>
          </a:p>
        </p:txBody>
      </p:sp>
      <p:sp>
        <p:nvSpPr>
          <p:cNvPr id="197" name="Google Shape;197;p3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12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sz="1600"/>
          </a:p>
          <a:p>
            <a:pPr marL="0" lvl="0" indent="0" algn="l" rtl="0">
              <a:lnSpc>
                <a:spcPct val="100000"/>
              </a:lnSpc>
              <a:spcBef>
                <a:spcPts val="0"/>
              </a:spcBef>
              <a:spcAft>
                <a:spcPts val="0"/>
              </a:spcAft>
              <a:buClr>
                <a:schemeClr val="dk1"/>
              </a:buClr>
              <a:buSzPts val="1100"/>
              <a:buFont typeface="Arial"/>
              <a:buNone/>
            </a:pPr>
            <a:r>
              <a:rPr lang="en">
                <a:latin typeface="Calibri"/>
                <a:ea typeface="Calibri"/>
                <a:cs typeface="Calibri"/>
                <a:sym typeface="Calibri"/>
              </a:rPr>
              <a:t>The extent of dead cambium was evaluated by physically checking cambium condition per quadrant. Each tree was divided into four cardinal quadrants, where a hatchet was used to make a shallow cut at approximately 1m above ground (Figure 5). We identified the cambium as either live or dead based on color, moisture, texture, and adherence to the sapwood.    In year 5, we also made visual estimates of cambium death before marking our hatchet cuts, to see how accurately we could identify dead cambium just by looking at the bole.</a:t>
            </a:r>
            <a:endParaRPr>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
                <a:latin typeface="Calibri"/>
                <a:ea typeface="Calibri"/>
                <a:cs typeface="Calibri"/>
                <a:sym typeface="Calibri"/>
              </a:rPr>
              <a:t>In addition, we noted whether we saw evidence of wet rot in each quadrant too.</a:t>
            </a:r>
            <a:endParaRPr>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6" name="Google Shape;22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400"/>
              <a:t>In our 2023 Lower Deadman Unit, We also had the good fortune to work with Liz Rennie from Dr. Greg Gilbert’s lab at UCSC. She’s particularly </a:t>
            </a:r>
            <a:r>
              <a:rPr lang="en" sz="1200"/>
              <a:t>interested in how plant disease plays a role in host species after fire and she used a sonic tomography machine set up at breast height at each tree to get a scan of the inside of each of our study trees before we cut them down.</a:t>
            </a:r>
            <a:endParaRPr/>
          </a:p>
          <a:p>
            <a:pPr marL="0" lvl="0" indent="0" algn="l" rtl="0">
              <a:lnSpc>
                <a:spcPct val="100000"/>
              </a:lnSpc>
              <a:spcBef>
                <a:spcPts val="0"/>
              </a:spcBef>
              <a:spcAft>
                <a:spcPts val="0"/>
              </a:spcAft>
              <a:buClr>
                <a:schemeClr val="dk1"/>
              </a:buClr>
              <a:buSzPts val="1100"/>
              <a:buFont typeface="Arial"/>
              <a:buNone/>
            </a:pPr>
            <a:endParaRPr sz="1200"/>
          </a:p>
          <a:p>
            <a:pPr marL="0" lvl="0" indent="0" algn="l" rtl="0">
              <a:lnSpc>
                <a:spcPct val="100000"/>
              </a:lnSpc>
              <a:spcBef>
                <a:spcPts val="0"/>
              </a:spcBef>
              <a:spcAft>
                <a:spcPts val="0"/>
              </a:spcAft>
              <a:buClr>
                <a:schemeClr val="dk1"/>
              </a:buClr>
              <a:buSzPts val="1100"/>
              <a:buFont typeface="Arial"/>
              <a:buNone/>
            </a:pPr>
            <a:r>
              <a:rPr lang="en" sz="1200"/>
              <a:t>Sonic tomography is a </a:t>
            </a:r>
            <a:r>
              <a:rPr lang="en" sz="1200">
                <a:solidFill>
                  <a:schemeClr val="dk1"/>
                </a:solidFill>
                <a:latin typeface="Roboto"/>
                <a:ea typeface="Roboto"/>
                <a:cs typeface="Roboto"/>
                <a:sym typeface="Roboto"/>
              </a:rPr>
              <a:t>Noninvasive technology that </a:t>
            </a:r>
            <a:r>
              <a:rPr lang="en" sz="1200"/>
              <a:t>allows us to look at the structural integrity of a cross section of a tree. </a:t>
            </a:r>
            <a:endParaRPr/>
          </a:p>
          <a:p>
            <a:pPr marL="0" lvl="0" indent="0" algn="l" rtl="0">
              <a:lnSpc>
                <a:spcPct val="100000"/>
              </a:lnSpc>
              <a:spcBef>
                <a:spcPts val="0"/>
              </a:spcBef>
              <a:spcAft>
                <a:spcPts val="0"/>
              </a:spcAft>
              <a:buClr>
                <a:schemeClr val="dk1"/>
              </a:buClr>
              <a:buSzPts val="1100"/>
              <a:buFont typeface="Arial"/>
              <a:buNone/>
            </a:pPr>
            <a:endParaRPr sz="1200"/>
          </a:p>
          <a:p>
            <a:pPr marL="0" lvl="0" indent="0" algn="l" rtl="0">
              <a:lnSpc>
                <a:spcPct val="100000"/>
              </a:lnSpc>
              <a:spcBef>
                <a:spcPts val="0"/>
              </a:spcBef>
              <a:spcAft>
                <a:spcPts val="0"/>
              </a:spcAft>
              <a:buClr>
                <a:schemeClr val="dk1"/>
              </a:buClr>
              <a:buSzPts val="1100"/>
              <a:buFont typeface="Arial"/>
              <a:buNone/>
            </a:pPr>
            <a:r>
              <a:rPr lang="en" sz="1200"/>
              <a:t>By installing nails just into the cabium around the circumference of the tree and sending pulses between them,</a:t>
            </a:r>
            <a:endParaRPr/>
          </a:p>
          <a:p>
            <a:pPr marL="0" lvl="0" indent="0" algn="l" rtl="0">
              <a:lnSpc>
                <a:spcPct val="100000"/>
              </a:lnSpc>
              <a:spcBef>
                <a:spcPts val="0"/>
              </a:spcBef>
              <a:spcAft>
                <a:spcPts val="0"/>
              </a:spcAft>
              <a:buClr>
                <a:schemeClr val="dk1"/>
              </a:buClr>
              <a:buSzPts val="1100"/>
              <a:buFont typeface="Arial"/>
              <a:buNone/>
            </a:pPr>
            <a:r>
              <a:rPr lang="en" sz="1200"/>
              <a:t>It produces a CT scan using acoustics to detect decay. Sound travels faster in solid wood, and slower in decayed wood.</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Areas of good wood, where the fastest velocities can be found, are represented in (dark) browns. The greens, violets and blues represent damaged areas with more decay.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3" name="Google Shape;24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400"/>
              <a:t>Electrical impedance was also measured using the similar instruments to assess the electrical conductivity of the cross section to detect water content. </a:t>
            </a:r>
            <a:endParaRPr/>
          </a:p>
          <a:p>
            <a:pPr marL="0" lvl="0" indent="0" algn="l" rtl="0">
              <a:lnSpc>
                <a:spcPct val="100000"/>
              </a:lnSpc>
              <a:spcBef>
                <a:spcPts val="0"/>
              </a:spcBef>
              <a:spcAft>
                <a:spcPts val="0"/>
              </a:spcAft>
              <a:buClr>
                <a:schemeClr val="dk1"/>
              </a:buClr>
              <a:buSzPts val="1100"/>
              <a:buFont typeface="Arial"/>
              <a:buNone/>
            </a:pPr>
            <a:endParaRPr sz="1400"/>
          </a:p>
          <a:p>
            <a:pPr marL="0" lvl="0" indent="0" algn="l" rtl="0">
              <a:lnSpc>
                <a:spcPct val="100000"/>
              </a:lnSpc>
              <a:spcBef>
                <a:spcPts val="0"/>
              </a:spcBef>
              <a:spcAft>
                <a:spcPts val="0"/>
              </a:spcAft>
              <a:buClr>
                <a:schemeClr val="dk1"/>
              </a:buClr>
              <a:buSzPts val="1100"/>
              <a:buFont typeface="Arial"/>
              <a:buNone/>
            </a:pPr>
            <a:r>
              <a:rPr lang="en" sz="1400"/>
              <a:t>Blues indicate areas of low resistance (high water content), greens and yellows show increasing resistance, red indicates areas of high resistance (low water content)</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
            <a:headEnd type="none" w="sm" len="sm"/>
            <a:tailEnd type="none" w="sm" len="sm"/>
          </a:ln>
        </p:spPr>
      </p:sp>
      <p:sp>
        <p:nvSpPr>
          <p:cNvPr id="260" name="Google Shape;26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100"/>
              <a:buFont typeface="Arial"/>
              <a:buNone/>
            </a:pPr>
            <a:r>
              <a:rPr lang="en"/>
              <a:t>After cutting the trees, we were able to combine and compare all of the methods.  We can see that the scans shows decay and dry and wet areas that the cross-section of the tree clearly shows.</a:t>
            </a:r>
            <a:endParaRPr/>
          </a:p>
          <a:p>
            <a:pPr marL="457200" lvl="0" indent="-228600" algn="l" rtl="0">
              <a:lnSpc>
                <a:spcPct val="100000"/>
              </a:lnSpc>
              <a:spcBef>
                <a:spcPts val="0"/>
              </a:spcBef>
              <a:spcAft>
                <a:spcPts val="0"/>
              </a:spcAft>
              <a:buClr>
                <a:schemeClr val="dk1"/>
              </a:buClr>
              <a:buSzPts val="1100"/>
              <a:buFont typeface="Arial"/>
              <a:buNone/>
            </a:pPr>
            <a:endParaRPr/>
          </a:p>
          <a:p>
            <a:pPr marL="457200" lvl="0" indent="-228600" algn="l" rtl="0">
              <a:lnSpc>
                <a:spcPct val="100000"/>
              </a:lnSpc>
              <a:spcBef>
                <a:spcPts val="0"/>
              </a:spcBef>
              <a:spcAft>
                <a:spcPts val="0"/>
              </a:spcAft>
              <a:buClr>
                <a:schemeClr val="dk1"/>
              </a:buClr>
              <a:buSzPts val="1100"/>
              <a:buFont typeface="Arial"/>
              <a:buNone/>
            </a:pPr>
            <a:r>
              <a:rPr lang="en"/>
              <a:t>On the cross-section there’s sapwood rot at the edges and heartwood rot in the center which is similar to the tomography scans. And since Coniophora is a wet rot we hypothesize that the areas with fungus will have more moisture content.</a:t>
            </a:r>
            <a:endParaRPr/>
          </a:p>
          <a:p>
            <a:pPr marL="457200" lvl="0" indent="-228600" algn="l" rtl="0">
              <a:lnSpc>
                <a:spcPct val="100000"/>
              </a:lnSpc>
              <a:spcBef>
                <a:spcPts val="0"/>
              </a:spcBef>
              <a:spcAft>
                <a:spcPts val="0"/>
              </a:spcAft>
              <a:buClr>
                <a:schemeClr val="dk1"/>
              </a:buClr>
              <a:buSzPts val="1100"/>
              <a:buFont typeface="Arial"/>
              <a:buNone/>
            </a:pPr>
            <a:endParaRPr/>
          </a:p>
          <a:p>
            <a:pPr marL="457200" lvl="0" indent="-228600" algn="l" rtl="0">
              <a:lnSpc>
                <a:spcPct val="100000"/>
              </a:lnSpc>
              <a:spcBef>
                <a:spcPts val="0"/>
              </a:spcBef>
              <a:spcAft>
                <a:spcPts val="0"/>
              </a:spcAft>
              <a:buClr>
                <a:schemeClr val="dk1"/>
              </a:buClr>
              <a:buSzPts val="1100"/>
              <a:buFont typeface="Arial"/>
              <a:buNone/>
            </a:pPr>
            <a:r>
              <a:rPr lang="en"/>
              <a:t>This log demonstrates one of the difficulties of the study, given the various rot pockets, it’s hard to isolate which are from pre-CZU , and which are caused by the recent fire.</a:t>
            </a:r>
            <a:endParaRPr/>
          </a:p>
          <a:p>
            <a:pPr marL="457200" lvl="0" indent="-228600" algn="l" rtl="0">
              <a:lnSpc>
                <a:spcPct val="100000"/>
              </a:lnSpc>
              <a:spcBef>
                <a:spcPts val="0"/>
              </a:spcBef>
              <a:spcAft>
                <a:spcPts val="0"/>
              </a:spcAft>
              <a:buClr>
                <a:schemeClr val="dk1"/>
              </a:buClr>
              <a:buSzPts val="1100"/>
              <a:buFont typeface="Arial"/>
              <a:buNone/>
            </a:pPr>
            <a:endParaRPr/>
          </a:p>
        </p:txBody>
      </p:sp>
      <p:sp>
        <p:nvSpPr>
          <p:cNvPr id="261" name="Google Shape;261;p1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500"/>
              <a:t>We attempted to track study trees through the logging operations.</a:t>
            </a:r>
            <a:endParaRPr/>
          </a:p>
          <a:p>
            <a:pPr marL="0" marR="0" lvl="0" indent="0" algn="l" rtl="0">
              <a:lnSpc>
                <a:spcPct val="100000"/>
              </a:lnSpc>
              <a:spcBef>
                <a:spcPts val="0"/>
              </a:spcBef>
              <a:spcAft>
                <a:spcPts val="0"/>
              </a:spcAft>
              <a:buClr>
                <a:srgbClr val="000000"/>
              </a:buClr>
              <a:buSzPts val="1100"/>
              <a:buFont typeface="Arial"/>
              <a:buNone/>
            </a:pPr>
            <a:endParaRPr sz="1500"/>
          </a:p>
          <a:p>
            <a:pPr marL="0" marR="0" lvl="0" indent="0" algn="l" rtl="0">
              <a:lnSpc>
                <a:spcPct val="100000"/>
              </a:lnSpc>
              <a:spcBef>
                <a:spcPts val="0"/>
              </a:spcBef>
              <a:spcAft>
                <a:spcPts val="0"/>
              </a:spcAft>
              <a:buClr>
                <a:srgbClr val="000000"/>
              </a:buClr>
              <a:buSzPts val="1100"/>
              <a:buFont typeface="Arial"/>
              <a:buNone/>
            </a:pPr>
            <a:r>
              <a:rPr lang="en" sz="1500"/>
              <a:t>Ventana Forestry at Swanton Pacific Ranch and Santa Cruz Timber Company at San Vicente Redwoods. In both cases, the logs were delivered to Big Creek Lumber Co.</a:t>
            </a:r>
            <a:endParaRPr/>
          </a:p>
          <a:p>
            <a:pPr marL="0" marR="0" lvl="0" indent="0" algn="l" rtl="0">
              <a:lnSpc>
                <a:spcPct val="100000"/>
              </a:lnSpc>
              <a:spcBef>
                <a:spcPts val="0"/>
              </a:spcBef>
              <a:spcAft>
                <a:spcPts val="0"/>
              </a:spcAft>
              <a:buClr>
                <a:srgbClr val="000000"/>
              </a:buClr>
              <a:buSzPts val="1100"/>
              <a:buFont typeface="Arial"/>
              <a:buNone/>
            </a:pPr>
            <a:r>
              <a:rPr lang="en" sz="1500"/>
              <a:t>Before the logs were skidded, we attempted to locate and scale them – which proved difficult and we lost some. We also tried to track them to the mill to analyze the corresponding log scale and in a few cases were able to follow logs through the scaling process.</a:t>
            </a:r>
            <a:endParaRPr sz="1500"/>
          </a:p>
          <a:p>
            <a:pPr marL="0" marR="0" lvl="0" indent="0" algn="l" rtl="0">
              <a:lnSpc>
                <a:spcPct val="100000"/>
              </a:lnSpc>
              <a:spcBef>
                <a:spcPts val="0"/>
              </a:spcBef>
              <a:spcAft>
                <a:spcPts val="0"/>
              </a:spcAft>
              <a:buClr>
                <a:srgbClr val="000000"/>
              </a:buClr>
              <a:buSzPts val="1100"/>
              <a:buFont typeface="Arial"/>
              <a:buNone/>
            </a:pPr>
            <a:endParaRPr sz="1500"/>
          </a:p>
          <a:p>
            <a:pPr marL="457200" marR="0" lvl="0" indent="-228600" algn="l" rtl="0">
              <a:lnSpc>
                <a:spcPct val="100000"/>
              </a:lnSpc>
              <a:spcBef>
                <a:spcPts val="0"/>
              </a:spcBef>
              <a:spcAft>
                <a:spcPts val="0"/>
              </a:spcAft>
              <a:buClr>
                <a:srgbClr val="000000"/>
              </a:buClr>
              <a:buSzPts val="1400"/>
              <a:buFont typeface="Arial"/>
              <a:buNone/>
            </a:pPr>
            <a:r>
              <a:rPr lang="en" sz="1500"/>
              <a:t>For each tree, we recorded how many merchantable logs it produced and the length of each log. We then looked at both ends of every log, measured diameter inside bark, and scaled the logs to calculate gross volume and the net volume and diameter remaining after defect deductions.” </a:t>
            </a:r>
            <a:endParaRPr/>
          </a:p>
          <a:p>
            <a:pPr marL="0" marR="0" lvl="0" indent="0" algn="l" rtl="0">
              <a:lnSpc>
                <a:spcPct val="100000"/>
              </a:lnSpc>
              <a:spcBef>
                <a:spcPts val="0"/>
              </a:spcBef>
              <a:spcAft>
                <a:spcPts val="0"/>
              </a:spcAft>
              <a:buClr>
                <a:srgbClr val="000000"/>
              </a:buClr>
              <a:buSzPts val="1100"/>
              <a:buFont typeface="Arial"/>
              <a:buNone/>
            </a:pPr>
            <a:endParaRPr sz="1500"/>
          </a:p>
          <a:p>
            <a:pPr marL="0" marR="0" lvl="0" indent="0" algn="l" rtl="0">
              <a:lnSpc>
                <a:spcPct val="100000"/>
              </a:lnSpc>
              <a:spcBef>
                <a:spcPts val="0"/>
              </a:spcBef>
              <a:spcAft>
                <a:spcPts val="0"/>
              </a:spcAft>
              <a:buClr>
                <a:srgbClr val="000000"/>
              </a:buClr>
              <a:buSzPts val="1100"/>
              <a:buFont typeface="Arial"/>
              <a:buNone/>
            </a:pPr>
            <a:r>
              <a:rPr lang="en" sz="1500"/>
              <a:t>Measured the depth of fire-related rot from the outer edge of the inner bark inward at both the big and small ends of each log and its range.   We estimated the surface area of rot visible and whether there was any abnormal coloring in the sapwood.</a:t>
            </a:r>
            <a:endParaRPr sz="1500"/>
          </a:p>
          <a:p>
            <a:pPr marL="0" marR="0" lvl="0" indent="0" algn="l" rtl="0">
              <a:lnSpc>
                <a:spcPct val="100000"/>
              </a:lnSpc>
              <a:spcBef>
                <a:spcPts val="0"/>
              </a:spcBef>
              <a:spcAft>
                <a:spcPts val="0"/>
              </a:spcAft>
              <a:buClr>
                <a:srgbClr val="000000"/>
              </a:buClr>
              <a:buSzPts val="1100"/>
              <a:buFont typeface="Arial"/>
              <a:buNone/>
            </a:pPr>
            <a:endParaRPr sz="1500"/>
          </a:p>
          <a:p>
            <a:pPr marL="0" marR="0" lvl="0" indent="0" algn="l" rtl="0">
              <a:lnSpc>
                <a:spcPct val="100000"/>
              </a:lnSpc>
              <a:spcBef>
                <a:spcPts val="0"/>
              </a:spcBef>
              <a:spcAft>
                <a:spcPts val="0"/>
              </a:spcAft>
              <a:buClr>
                <a:srgbClr val="000000"/>
              </a:buClr>
              <a:buSzPts val="1100"/>
              <a:buFont typeface="Arial"/>
              <a:buNone/>
            </a:pPr>
            <a:r>
              <a:rPr lang="en" sz="1500"/>
              <a:t>Most of rot measurements were only observed in the sapwood, but we noted whenever it went into the heartwood.</a:t>
            </a:r>
            <a:endParaRPr sz="1500"/>
          </a:p>
          <a:p>
            <a:pPr marL="0" marR="0" lvl="0" indent="0" algn="l" rtl="0">
              <a:lnSpc>
                <a:spcPct val="100000"/>
              </a:lnSpc>
              <a:spcBef>
                <a:spcPts val="0"/>
              </a:spcBef>
              <a:spcAft>
                <a:spcPts val="0"/>
              </a:spcAft>
              <a:buClr>
                <a:srgbClr val="000000"/>
              </a:buClr>
              <a:buSzPts val="1100"/>
              <a:buFont typeface="Arial"/>
              <a:buNone/>
            </a:pPr>
            <a:endParaRPr sz="1500"/>
          </a:p>
          <a:p>
            <a:pPr marL="0" marR="0" lvl="0" indent="0" algn="l" rtl="0">
              <a:lnSpc>
                <a:spcPct val="100000"/>
              </a:lnSpc>
              <a:spcBef>
                <a:spcPts val="0"/>
              </a:spcBef>
              <a:spcAft>
                <a:spcPts val="0"/>
              </a:spcAft>
              <a:buClr>
                <a:srgbClr val="000000"/>
              </a:buClr>
              <a:buSzPts val="1100"/>
              <a:buFont typeface="Arial"/>
              <a:buNone/>
            </a:pPr>
            <a:r>
              <a:rPr lang="en" sz="1500"/>
              <a:t>With all of our measurements, we were only focused on defect that directly resulted from the CZU fire.</a:t>
            </a:r>
            <a:endParaRPr sz="1500"/>
          </a:p>
          <a:p>
            <a:pPr marL="0" lvl="0" indent="0" algn="l" rtl="0">
              <a:lnSpc>
                <a:spcPct val="100000"/>
              </a:lnSpc>
              <a:spcBef>
                <a:spcPts val="0"/>
              </a:spcBef>
              <a:spcAft>
                <a:spcPts val="0"/>
              </a:spcAft>
              <a:buClr>
                <a:schemeClr val="dk1"/>
              </a:buClr>
              <a:buSzPts val="1100"/>
              <a:buFont typeface="Arial"/>
              <a:buNone/>
            </a:pPr>
            <a:endParaRPr sz="1500"/>
          </a:p>
          <a:p>
            <a:pPr marL="0" lvl="0" indent="0" algn="l" rtl="0">
              <a:lnSpc>
                <a:spcPct val="100000"/>
              </a:lnSpc>
              <a:spcBef>
                <a:spcPts val="0"/>
              </a:spcBef>
              <a:spcAft>
                <a:spcPts val="0"/>
              </a:spcAft>
              <a:buClr>
                <a:schemeClr val="dk1"/>
              </a:buClr>
              <a:buSzPts val="1100"/>
              <a:buFont typeface="Arial"/>
              <a:buNone/>
            </a:pPr>
            <a:endParaRPr sz="15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
              <a:t>Then we put it all together. Here is an example of a 20” study tree in a low-moderate burn severity zone that was sprouting from the branch and bole. Hatchet cuts revealed it had 1 quadrant of dead cambium and another quadrant that had wet rot. When we cut the tree, we saw 1-2” of sapwood rot around 45% of its circumference, resulting in a 2 inch diameter deduction that equated to a 50% volume deduction</a:t>
            </a:r>
            <a:endParaRPr/>
          </a:p>
          <a:p>
            <a:pPr marL="0" lvl="0" indent="0" algn="l" rtl="0">
              <a:lnSpc>
                <a:spcPct val="100000"/>
              </a:lnSpc>
              <a:spcBef>
                <a:spcPts val="0"/>
              </a:spcBef>
              <a:spcAft>
                <a:spcPts val="0"/>
              </a:spcAft>
              <a:buClr>
                <a:schemeClr val="dk1"/>
              </a:buClr>
              <a:buSzPts val="1200"/>
              <a:buFont typeface="Arial"/>
              <a:buNone/>
            </a:pPr>
            <a:endParaRPr/>
          </a:p>
          <a:p>
            <a:pPr marL="0" marR="0" lvl="0" indent="0" algn="l" rtl="0">
              <a:lnSpc>
                <a:spcPct val="100000"/>
              </a:lnSpc>
              <a:spcBef>
                <a:spcPts val="0"/>
              </a:spcBef>
              <a:spcAft>
                <a:spcPts val="0"/>
              </a:spcAft>
              <a:buClr>
                <a:schemeClr val="dk1"/>
              </a:buClr>
              <a:buSzPts val="1200"/>
              <a:buFont typeface="Arial"/>
              <a:buNone/>
            </a:pPr>
            <a:r>
              <a:rPr lang="en"/>
              <a:t>The sonic tomography and electrical impedance showed wet and dry pockets, as well as rot. The scaling profile for log #64 shows that the first log has a 50% defect deduction and sound upper logs. </a:t>
            </a:r>
            <a:endParaRPr/>
          </a:p>
          <a:p>
            <a:pPr marL="0" lvl="0" indent="0" algn="l" rtl="0">
              <a:lnSpc>
                <a:spcPct val="100000"/>
              </a:lnSpc>
              <a:spcBef>
                <a:spcPts val="0"/>
              </a:spcBef>
              <a:spcAft>
                <a:spcPts val="0"/>
              </a:spcAft>
              <a:buClr>
                <a:schemeClr val="dk1"/>
              </a:buClr>
              <a:buSzPts val="1200"/>
              <a:buFont typeface="Arial"/>
              <a:buNone/>
            </a:pPr>
            <a:endParaRPr/>
          </a:p>
        </p:txBody>
      </p:sp>
      <p:sp>
        <p:nvSpPr>
          <p:cNvPr id="302" name="Google Shape;30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Arial"/>
              <a:buNone/>
            </a:pPr>
            <a:fld id="{00000000-1234-1234-1234-123412341234}" type="slidenum">
              <a:rPr lang="en"/>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0" algn="l" rtl="0">
              <a:lnSpc>
                <a:spcPct val="90000"/>
              </a:lnSpc>
              <a:spcBef>
                <a:spcPts val="800"/>
              </a:spcBef>
              <a:spcAft>
                <a:spcPts val="0"/>
              </a:spcAft>
              <a:buNone/>
            </a:pPr>
            <a:r>
              <a:rPr lang="en"/>
              <a:t>On a log scale, the first log generally had the highest defect, then the top log, The middle logs generally had little defect</a:t>
            </a:r>
            <a:endParaRPr/>
          </a:p>
        </p:txBody>
      </p:sp>
      <p:sp>
        <p:nvSpPr>
          <p:cNvPr id="309" name="Google Shape;309;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19</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Today we want to share: Why we embarked on this study, what we measured, what we found, how that informed our operations, and what could come next in terms of continuing this research…</a:t>
            </a:r>
            <a:endParaRPr/>
          </a:p>
        </p:txBody>
      </p:sp>
      <p:sp>
        <p:nvSpPr>
          <p:cNvPr id="103" name="Google Shape;10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Of everything measured, the extent of dead cambium was probably the most useful early field indicator.</a:t>
            </a:r>
            <a:endParaRPr/>
          </a:p>
        </p:txBody>
      </p:sp>
      <p:sp>
        <p:nvSpPr>
          <p:cNvPr id="318" name="Google Shape;318;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20</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The best field indicators are not necessarily static through time.”</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sz="1200" b="0" i="0" u="none" strike="noStrike" cap="none">
                <a:solidFill>
                  <a:schemeClr val="dk1"/>
                </a:solidFill>
                <a:latin typeface="Arial"/>
                <a:ea typeface="Arial"/>
                <a:cs typeface="Arial"/>
                <a:sym typeface="Arial"/>
              </a:rPr>
              <a:t>Total live foliage, which includes the amount of surviving canopy and new sprouting available to support recovery, was also an important predictor, particularly for trees harvested in 2023. This metric likely reflects overall post-fire tree vigor. Reduced live foliage is likely due to the mortality of buds that sprout post-fire, and we suspect that cambium death is more likely where bud kill occurred. </a:t>
            </a:r>
            <a:endParaRPr/>
          </a:p>
        </p:txBody>
      </p:sp>
      <p:sp>
        <p:nvSpPr>
          <p:cNvPr id="328" name="Google Shape;328;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21</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 name="Google Shape;337;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Among trees that had defect, the best model </a:t>
            </a:r>
            <a:r>
              <a:rPr lang="en" b="0"/>
              <a:t>for how much defect they had included DBH alone; smaller </a:t>
            </a:r>
            <a:r>
              <a:rPr lang="en"/>
              <a:t>trees were associated with a greater percentage of defect.</a:t>
            </a:r>
            <a:endParaRPr/>
          </a:p>
          <a:p>
            <a:pPr marL="457200" marR="0" lvl="0" indent="-228600" algn="l" rtl="0">
              <a:lnSpc>
                <a:spcPct val="100000"/>
              </a:lnSpc>
              <a:spcBef>
                <a:spcPts val="0"/>
              </a:spcBef>
              <a:spcAft>
                <a:spcPts val="0"/>
              </a:spcAft>
              <a:buClr>
                <a:srgbClr val="000000"/>
              </a:buClr>
              <a:buSzPts val="1400"/>
              <a:buFont typeface="Arial"/>
              <a:buNone/>
            </a:pPr>
            <a:r>
              <a:rPr lang="en"/>
              <a:t>Smaller redwoods have less total stem volume and generally thinner bark, so the same degree of injury/decay can represent a larger proportion of the merchantable stem.</a:t>
            </a:r>
            <a:endParaRPr/>
          </a:p>
          <a:p>
            <a:pPr marL="457200" marR="0" lvl="0" indent="-228600" algn="l" rtl="0">
              <a:lnSpc>
                <a:spcPct val="100000"/>
              </a:lnSpc>
              <a:spcBef>
                <a:spcPts val="0"/>
              </a:spcBef>
              <a:spcAft>
                <a:spcPts val="0"/>
              </a:spcAft>
              <a:buClr>
                <a:srgbClr val="000000"/>
              </a:buClr>
              <a:buSzPts val="1400"/>
              <a:buFont typeface="Arial"/>
              <a:buNone/>
            </a:pPr>
            <a:endParaRPr/>
          </a:p>
          <a:p>
            <a:pPr marL="457200" marR="0" lvl="0" indent="-228600" algn="l" rtl="0">
              <a:lnSpc>
                <a:spcPct val="100000"/>
              </a:lnSpc>
              <a:spcBef>
                <a:spcPts val="0"/>
              </a:spcBef>
              <a:spcAft>
                <a:spcPts val="0"/>
              </a:spcAft>
              <a:buClr>
                <a:srgbClr val="000000"/>
              </a:buClr>
              <a:buSzPts val="1400"/>
              <a:buFont typeface="Arial"/>
              <a:buNone/>
            </a:pPr>
            <a:r>
              <a:rPr lang="en"/>
              <a:t>In the 2023 trees, greater visible fungal area also corresponded with more defect, particularly at very high fungal coverage, but that indicator became less useful over time because visible fungus faded.</a:t>
            </a:r>
            <a:endParaRPr/>
          </a:p>
        </p:txBody>
      </p:sp>
      <p:sp>
        <p:nvSpPr>
          <p:cNvPr id="338" name="Google Shape;338;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22</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5" name="Google Shape;345;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We did not find the clean threshold we originally hoped for, something where we could look at a tree and confidently say, ‘this one is fine.’ What we did get better at was recognizing trees that are particularly likely to contain defect. </a:t>
            </a:r>
            <a:endParaRPr/>
          </a:p>
        </p:txBody>
      </p:sp>
      <p:sp>
        <p:nvSpPr>
          <p:cNvPr id="346" name="Google Shape;346;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23</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sz="1100"/>
              <a:t>Takeaways: The sample was targeted, not random. Because we selected study trees from trees marked for salvage, defect was common in our study trees. We needed to collect data from more trees with a greater variation in fire damage to complete the picture. </a:t>
            </a:r>
            <a:endParaRPr sz="1100"/>
          </a:p>
          <a:p>
            <a:pPr marL="0" lvl="0" indent="0" algn="l" rtl="0">
              <a:spcBef>
                <a:spcPts val="0"/>
              </a:spcBef>
              <a:spcAft>
                <a:spcPts val="0"/>
              </a:spcAft>
              <a:buNone/>
            </a:pPr>
            <a:endParaRPr sz="1100"/>
          </a:p>
          <a:p>
            <a:pPr marL="0" lvl="0" indent="0" algn="l" rtl="0">
              <a:spcBef>
                <a:spcPts val="0"/>
              </a:spcBef>
              <a:spcAft>
                <a:spcPts val="0"/>
              </a:spcAft>
              <a:buNone/>
            </a:pPr>
            <a:r>
              <a:rPr lang="en" sz="1100"/>
              <a:t>Our study doesn't propose a new regulatory threshold, but it does provide additional information to support the professional judgment foresters use when evaluating fire-damaged redwoods and making post-fire management decisions to preserve their option to manage high-quality timber products in the future, and to potentially meet other ecological or carbon objectives</a:t>
            </a:r>
            <a:endParaRPr sz="1100"/>
          </a:p>
          <a:p>
            <a:pPr marL="0" lvl="0" indent="0" algn="l" rtl="0">
              <a:spcBef>
                <a:spcPts val="0"/>
              </a:spcBef>
              <a:spcAft>
                <a:spcPts val="0"/>
              </a:spcAft>
              <a:buNone/>
            </a:pPr>
            <a:endParaRPr sz="1100"/>
          </a:p>
        </p:txBody>
      </p:sp>
      <p:sp>
        <p:nvSpPr>
          <p:cNvPr id="353" name="Google Shape;353;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a:t>What does this mean for the forester? Visual indicators change over time as the trees recover. Immediately post-fire you can look at things like crown scorch and torch, and make physical cambium checks with a hatchet. As time goes on, you can watch for dead tops,  reduced live foliage, and cracks developing between bark plates.</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
              <a:t>We developed the three-strikes rule. If the tree has 1) Dead top, 2) Bole sprouting not branches, and 3) Cambium damage on 2+ quadrants, there is significant decay. </a:t>
            </a:r>
            <a:endParaRPr/>
          </a:p>
          <a:p>
            <a:pPr marL="0" marR="0" lvl="0" indent="0" algn="l" rtl="0">
              <a:lnSpc>
                <a:spcPct val="100000"/>
              </a:lnSpc>
              <a:spcBef>
                <a:spcPts val="0"/>
              </a:spcBef>
              <a:spcAft>
                <a:spcPts val="0"/>
              </a:spcAft>
              <a:buClr>
                <a:srgbClr val="000000"/>
              </a:buClr>
              <a:buSzPts val="1400"/>
              <a:buFont typeface="Arial"/>
              <a:buNone/>
            </a:pPr>
            <a:endParaRPr/>
          </a:p>
          <a:p>
            <a:pPr marL="0" marR="0" lvl="0" indent="0" algn="l" rtl="0">
              <a:lnSpc>
                <a:spcPct val="100000"/>
              </a:lnSpc>
              <a:spcBef>
                <a:spcPts val="0"/>
              </a:spcBef>
              <a:spcAft>
                <a:spcPts val="0"/>
              </a:spcAft>
              <a:buClr>
                <a:srgbClr val="000000"/>
              </a:buClr>
              <a:buSzPts val="1400"/>
              <a:buFont typeface="Arial"/>
              <a:buNone/>
            </a:pPr>
            <a:r>
              <a:rPr lang="en"/>
              <a:t>The presence of a dead tree top often correlates with yellowing and checking of the sapwood, which is anticipated to progress to rot of the sapwood and the heartwood over time. Foresters targeting immediate post-fire salvage harvesting may miss trees with significant underlying injury because indicators such as dead tops and crown recession may not develop until several years after the fire. Our study doesn’t give us a perfect threshold, but it gives RPFs better information to make that initial post-fire decision.</a:t>
            </a:r>
            <a:endParaRPr/>
          </a:p>
        </p:txBody>
      </p:sp>
      <p:sp>
        <p:nvSpPr>
          <p:cNvPr id="362" name="Google Shape;362;p4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25</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1" name="Google Shape;371;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
              <a:t>We developed a companion field guide that’s included in Appendix C of our Report, to translate both our study observations and anecdotal observations into practical field guidance. The guide provides visual references for evaluating post-fire stand conditions in a coast redwood forest.</a:t>
            </a:r>
            <a:endParaRPr/>
          </a:p>
        </p:txBody>
      </p:sp>
      <p:sp>
        <p:nvSpPr>
          <p:cNvPr id="372" name="Google Shape;372;p4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26</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
              <a:t>We hoped this research would shed light on the impact of fires on the creation of rot pockets that could potentially lead to basal hollows. While we did get a start on that, more work is needed. </a:t>
            </a:r>
            <a:endParaRPr/>
          </a:p>
          <a:p>
            <a:pPr marL="457200" marR="0" lvl="0" indent="-228600" algn="l" rtl="0">
              <a:lnSpc>
                <a:spcPct val="100000"/>
              </a:lnSpc>
              <a:spcBef>
                <a:spcPts val="0"/>
              </a:spcBef>
              <a:spcAft>
                <a:spcPts val="0"/>
              </a:spcAft>
              <a:buClr>
                <a:srgbClr val="000000"/>
              </a:buClr>
              <a:buSzPts val="1400"/>
              <a:buFont typeface="Arial"/>
              <a:buNone/>
            </a:pPr>
            <a:r>
              <a:rPr lang="en"/>
              <a:t>Foresters are tasked with balancing timber production with other forest values. More ways to interpret the signs of defect gives the forester more information to base their decisions on. </a:t>
            </a:r>
            <a:endParaRPr/>
          </a:p>
          <a:p>
            <a:pPr marL="457200" marR="0" lvl="0" indent="-228600" algn="l" rtl="0">
              <a:lnSpc>
                <a:spcPct val="100000"/>
              </a:lnSpc>
              <a:spcBef>
                <a:spcPts val="0"/>
              </a:spcBef>
              <a:spcAft>
                <a:spcPts val="0"/>
              </a:spcAft>
              <a:buClr>
                <a:srgbClr val="000000"/>
              </a:buClr>
              <a:buSzPts val="1400"/>
              <a:buFont typeface="Arial"/>
              <a:buNone/>
            </a:pPr>
            <a:r>
              <a:rPr lang="en"/>
              <a:t>The results can help identify which trees have the highest likelihood of defect, rather than treating every surviving burned redwood the same. </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379" name="Google Shape;379;p4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Arial"/>
                <a:ea typeface="Arial"/>
                <a:cs typeface="Arial"/>
                <a:sym typeface="Arial"/>
              </a:rPr>
              <a:t>27</a:t>
            </a:fld>
            <a:endParaRPr sz="12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8" name="Google Shape;388;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SzPts val="1400"/>
              <a:buNone/>
            </a:pPr>
            <a:r>
              <a:rPr lang="en"/>
              <a:t>Due to the long-term nature of post-fire rot response in redwood, it would be great if work could continue on this project. We have not used the entire budget and we collected the full suite of study data on 25 trees that are still standing that can be monitored in the future with tomography and analyzed to shed light on how defect progresses within an individual tree through time. </a:t>
            </a:r>
            <a:endParaRPr/>
          </a:p>
          <a:p>
            <a:pPr marL="457200" marR="0" lvl="0" indent="-228600" algn="l" rtl="0">
              <a:lnSpc>
                <a:spcPct val="100000"/>
              </a:lnSpc>
              <a:spcBef>
                <a:spcPts val="0"/>
              </a:spcBef>
              <a:spcAft>
                <a:spcPts val="0"/>
              </a:spcAft>
              <a:buSzPts val="1400"/>
              <a:buNone/>
            </a:pPr>
            <a:r>
              <a:rPr lang="en"/>
              <a:t>The tomography data we collected with UCSC for this study has yet to be analyzed quantitatively. We could assess both the electrical impedance and the sonic tomography scans quantitatively to compare to the tree cross-sections and hone the relationship between the scans and wood quality. </a:t>
            </a:r>
            <a:endParaRPr/>
          </a:p>
          <a:p>
            <a:pPr marL="457200" marR="0" lvl="0" indent="-228600" algn="l" rtl="0">
              <a:lnSpc>
                <a:spcPct val="100000"/>
              </a:lnSpc>
              <a:spcBef>
                <a:spcPts val="0"/>
              </a:spcBef>
              <a:spcAft>
                <a:spcPts val="0"/>
              </a:spcAft>
              <a:buSzPts val="1400"/>
              <a:buNone/>
            </a:pPr>
            <a:r>
              <a:rPr lang="en"/>
              <a:t>We have hopes of continuing to collaborate and potentially using tomography to assess trees before and after prescribed burns, to track how much defect is introduced to Working Forests where we intend to burn.</a:t>
            </a:r>
            <a:endParaRPr/>
          </a:p>
          <a:p>
            <a:pPr marL="457200" marR="0" lvl="0" indent="-228600" algn="l" rtl="0">
              <a:lnSpc>
                <a:spcPct val="100000"/>
              </a:lnSpc>
              <a:spcBef>
                <a:spcPts val="0"/>
              </a:spcBef>
              <a:spcAft>
                <a:spcPts val="0"/>
              </a:spcAft>
              <a:buSzPts val="1400"/>
              <a:buNone/>
            </a:pPr>
            <a:r>
              <a:rPr lang="en"/>
              <a:t>We recently toured JDSF and were inspired talking to JDSF staff and UCCE Mike Jones and Tori Norville about the possibilities.</a:t>
            </a:r>
            <a:endParaRPr/>
          </a:p>
          <a:p>
            <a:pPr marL="457200" marR="0" lvl="0" indent="-228600" algn="l" rtl="0">
              <a:lnSpc>
                <a:spcPct val="100000"/>
              </a:lnSpc>
              <a:spcBef>
                <a:spcPts val="0"/>
              </a:spcBef>
              <a:spcAft>
                <a:spcPts val="0"/>
              </a:spcAft>
              <a:buSzPts val="1400"/>
              <a:buNone/>
            </a:pPr>
            <a:r>
              <a:rPr lang="en"/>
              <a:t>It would be interesting to establish more monitoring early on following a fire in redwoods. This could provide valuable insight into immediate indicators and long-term recovery. Repeated measurements would help determine when key post-fire indicators, such as visible cambium damage, dead tops, sprouting failure, fungal presence, and crown condition, first become apparent and begin to fade.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00" name="Google Shape;400;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222222"/>
              </a:buClr>
              <a:buSzPts val="1100"/>
              <a:buFont typeface="Arial"/>
              <a:buNone/>
            </a:pPr>
            <a:r>
              <a:rPr lang="en" sz="1200">
                <a:solidFill>
                  <a:srgbClr val="222222"/>
                </a:solidFill>
                <a:highlight>
                  <a:srgbClr val="FFFFFF"/>
                </a:highlight>
                <a:latin typeface="Roboto"/>
                <a:ea typeface="Roboto"/>
                <a:cs typeface="Roboto"/>
                <a:sym typeface="Roboto"/>
              </a:rPr>
              <a:t>There are so many people to thank! Thanks to you, the </a:t>
            </a:r>
            <a:r>
              <a:rPr lang="en" sz="1200">
                <a:solidFill>
                  <a:schemeClr val="dk1"/>
                </a:solidFill>
                <a:latin typeface="Arial"/>
                <a:ea typeface="Arial"/>
                <a:cs typeface="Arial"/>
                <a:sym typeface="Arial"/>
              </a:rPr>
              <a:t> Effectiveness Monitoring Committee for funding this effort.</a:t>
            </a:r>
            <a:endParaRPr/>
          </a:p>
          <a:p>
            <a:pPr marL="0" marR="0" lvl="0" indent="0" algn="l" rtl="0">
              <a:lnSpc>
                <a:spcPct val="100000"/>
              </a:lnSpc>
              <a:spcBef>
                <a:spcPts val="0"/>
              </a:spcBef>
              <a:spcAft>
                <a:spcPts val="0"/>
              </a:spcAft>
              <a:buClr>
                <a:srgbClr val="222222"/>
              </a:buClr>
              <a:buSzPts val="1100"/>
              <a:buFont typeface="Arial"/>
              <a:buNone/>
            </a:pPr>
            <a:r>
              <a:rPr lang="en" sz="1200">
                <a:solidFill>
                  <a:schemeClr val="dk1"/>
                </a:solidFill>
                <a:latin typeface="Arial"/>
                <a:ea typeface="Arial"/>
                <a:cs typeface="Arial"/>
                <a:sym typeface="Arial"/>
              </a:rPr>
              <a:t>Thanks to Kristy Swor and Clare Lacy, Hamey Woods Foresters for field data collection and analysis</a:t>
            </a:r>
            <a:endParaRPr/>
          </a:p>
          <a:p>
            <a:pPr marL="0" marR="0" lvl="0" indent="0" algn="l" rtl="0">
              <a:lnSpc>
                <a:spcPct val="100000"/>
              </a:lnSpc>
              <a:spcBef>
                <a:spcPts val="0"/>
              </a:spcBef>
              <a:spcAft>
                <a:spcPts val="0"/>
              </a:spcAft>
              <a:buClr>
                <a:srgbClr val="222222"/>
              </a:buClr>
              <a:buSzPts val="1100"/>
              <a:buFont typeface="Arial"/>
              <a:buNone/>
            </a:pPr>
            <a:r>
              <a:rPr lang="en" sz="1200">
                <a:solidFill>
                  <a:schemeClr val="dk1"/>
                </a:solidFill>
                <a:latin typeface="Arial"/>
                <a:ea typeface="Arial"/>
                <a:cs typeface="Arial"/>
                <a:sym typeface="Arial"/>
              </a:rPr>
              <a:t>Thanks to Kristen </a:t>
            </a:r>
            <a:r>
              <a:rPr lang="en"/>
              <a:t>S</a:t>
            </a:r>
            <a:r>
              <a:rPr lang="en" sz="1200">
                <a:solidFill>
                  <a:schemeClr val="dk1"/>
                </a:solidFill>
                <a:latin typeface="Arial"/>
                <a:ea typeface="Arial"/>
                <a:cs typeface="Arial"/>
                <a:sym typeface="Arial"/>
              </a:rPr>
              <a:t>hive </a:t>
            </a:r>
            <a:r>
              <a:rPr lang="en"/>
              <a:t>at UC Berkeley for data analysis and reporting</a:t>
            </a:r>
            <a:r>
              <a:rPr lang="en" sz="1200">
                <a:solidFill>
                  <a:schemeClr val="dk1"/>
                </a:solidFill>
                <a:latin typeface="Arial"/>
                <a:ea typeface="Arial"/>
                <a:cs typeface="Arial"/>
                <a:sym typeface="Arial"/>
              </a:rPr>
              <a:t>, and Lex Bernal, a</a:t>
            </a:r>
            <a:r>
              <a:rPr lang="en"/>
              <a:t>nd</a:t>
            </a:r>
            <a:r>
              <a:rPr lang="en" sz="1200">
                <a:solidFill>
                  <a:schemeClr val="dk1"/>
                </a:solidFill>
                <a:latin typeface="Arial"/>
                <a:ea typeface="Arial"/>
                <a:cs typeface="Arial"/>
                <a:sym typeface="Arial"/>
              </a:rPr>
              <a:t> </a:t>
            </a:r>
            <a:r>
              <a:rPr lang="en"/>
              <a:t>Spike Campbell </a:t>
            </a:r>
            <a:r>
              <a:rPr lang="en" sz="1200">
                <a:solidFill>
                  <a:schemeClr val="dk1"/>
                </a:solidFill>
                <a:latin typeface="Arial"/>
                <a:ea typeface="Arial"/>
                <a:cs typeface="Arial"/>
                <a:sym typeface="Arial"/>
              </a:rPr>
              <a:t>at UC Berkeley for preliminary analysis </a:t>
            </a:r>
            <a:endParaRPr/>
          </a:p>
          <a:p>
            <a:pPr marL="0" marR="0" lvl="0" indent="0" algn="l" rtl="0">
              <a:lnSpc>
                <a:spcPct val="100000"/>
              </a:lnSpc>
              <a:spcBef>
                <a:spcPts val="0"/>
              </a:spcBef>
              <a:spcAft>
                <a:spcPts val="0"/>
              </a:spcAft>
              <a:buClr>
                <a:srgbClr val="222222"/>
              </a:buClr>
              <a:buSzPts val="1100"/>
              <a:buFont typeface="Arial"/>
              <a:buNone/>
            </a:pPr>
            <a:r>
              <a:rPr lang="en" sz="1200">
                <a:solidFill>
                  <a:schemeClr val="dk1"/>
                </a:solidFill>
                <a:latin typeface="Arial"/>
                <a:ea typeface="Arial"/>
                <a:cs typeface="Arial"/>
                <a:sym typeface="Arial"/>
              </a:rPr>
              <a:t>Thanks to Liz Rennie and her team at UCSC for their help doing tomography on our study trees, including the </a:t>
            </a:r>
            <a:r>
              <a:rPr lang="en"/>
              <a:t>trees we continue to track.</a:t>
            </a:r>
            <a:endParaRPr/>
          </a:p>
          <a:p>
            <a:pPr marL="0" marR="0" lvl="0" indent="0" algn="l" rtl="0">
              <a:lnSpc>
                <a:spcPct val="100000"/>
              </a:lnSpc>
              <a:spcBef>
                <a:spcPts val="0"/>
              </a:spcBef>
              <a:spcAft>
                <a:spcPts val="0"/>
              </a:spcAft>
              <a:buClr>
                <a:srgbClr val="222222"/>
              </a:buClr>
              <a:buSzPts val="1100"/>
              <a:buFont typeface="Arial"/>
              <a:buNone/>
            </a:pPr>
            <a:endParaRPr sz="120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222222"/>
              </a:buClr>
              <a:buSzPts val="1100"/>
              <a:buFont typeface="Arial"/>
              <a:buNone/>
            </a:pPr>
            <a:r>
              <a:rPr lang="en" sz="1200">
                <a:solidFill>
                  <a:schemeClr val="dk1"/>
                </a:solidFill>
                <a:latin typeface="Arial"/>
                <a:ea typeface="Arial"/>
                <a:cs typeface="Arial"/>
                <a:sym typeface="Arial"/>
              </a:rPr>
              <a:t>Thanks to the Conservation Partners at San Vicente Redwoods </a:t>
            </a:r>
            <a:endParaRPr/>
          </a:p>
          <a:p>
            <a:pPr marL="0" marR="0" lvl="0" indent="0" algn="l" rtl="0">
              <a:lnSpc>
                <a:spcPct val="100000"/>
              </a:lnSpc>
              <a:spcBef>
                <a:spcPts val="0"/>
              </a:spcBef>
              <a:spcAft>
                <a:spcPts val="0"/>
              </a:spcAft>
              <a:buClr>
                <a:srgbClr val="222222"/>
              </a:buClr>
              <a:buSzPts val="1100"/>
              <a:buFont typeface="Arial"/>
              <a:buNone/>
            </a:pPr>
            <a:r>
              <a:rPr lang="en" sz="1200">
                <a:solidFill>
                  <a:schemeClr val="dk1"/>
                </a:solidFill>
                <a:latin typeface="Arial"/>
                <a:ea typeface="Arial"/>
                <a:cs typeface="Arial"/>
                <a:sym typeface="Arial"/>
              </a:rPr>
              <a:t>And Cal Poly Partners at Swanton Pacific Ranch for letting us conduct the study on their land</a:t>
            </a:r>
            <a:endParaRPr/>
          </a:p>
          <a:p>
            <a:pPr marL="0" marR="0" lvl="0" indent="0" algn="l" rtl="0">
              <a:lnSpc>
                <a:spcPct val="100000"/>
              </a:lnSpc>
              <a:spcBef>
                <a:spcPts val="0"/>
              </a:spcBef>
              <a:spcAft>
                <a:spcPts val="0"/>
              </a:spcAft>
              <a:buClr>
                <a:srgbClr val="222222"/>
              </a:buClr>
              <a:buSzPts val="1100"/>
              <a:buFont typeface="Arial"/>
              <a:buNone/>
            </a:pPr>
            <a:endParaRPr sz="1200">
              <a:solidFill>
                <a:schemeClr val="dk1"/>
              </a:solidFill>
              <a:latin typeface="Arial"/>
              <a:ea typeface="Arial"/>
              <a:cs typeface="Arial"/>
              <a:sym typeface="Arial"/>
            </a:endParaRPr>
          </a:p>
          <a:p>
            <a:pPr marL="0" marR="0" lvl="0" indent="0" algn="l" rtl="0">
              <a:lnSpc>
                <a:spcPct val="100000"/>
              </a:lnSpc>
              <a:spcBef>
                <a:spcPts val="0"/>
              </a:spcBef>
              <a:spcAft>
                <a:spcPts val="0"/>
              </a:spcAft>
              <a:buSzPts val="1400"/>
              <a:buNone/>
            </a:pPr>
            <a:r>
              <a:rPr lang="en" sz="1200">
                <a:solidFill>
                  <a:schemeClr val="dk1"/>
                </a:solidFill>
                <a:latin typeface="Arial"/>
                <a:ea typeface="Arial"/>
                <a:cs typeface="Arial"/>
                <a:sym typeface="Arial"/>
              </a:rPr>
              <a:t>And thanks to our contractors: Santa Cruz Timber Co. and Ventana Forestry and Big Creek Lumber Company, </a:t>
            </a:r>
            <a:r>
              <a:rPr lang="en"/>
              <a:t>and log scalers from the Northwest Scaling Bureau </a:t>
            </a:r>
            <a:r>
              <a:rPr lang="en" sz="1200">
                <a:solidFill>
                  <a:schemeClr val="dk1"/>
                </a:solidFill>
                <a:latin typeface="Arial"/>
                <a:ea typeface="Arial"/>
                <a:cs typeface="Arial"/>
                <a:sym typeface="Arial"/>
              </a:rPr>
              <a:t>who helped us carry out the study!</a:t>
            </a:r>
            <a:endParaRPr sz="1200">
              <a:solidFill>
                <a:schemeClr val="dk1"/>
              </a:solidFill>
              <a:latin typeface="Arial"/>
              <a:ea typeface="Arial"/>
              <a:cs typeface="Arial"/>
              <a:sym typeface="Arial"/>
            </a:endParaRPr>
          </a:p>
          <a:p>
            <a:pPr marL="0" lvl="0" indent="0" algn="l" rtl="0">
              <a:lnSpc>
                <a:spcPct val="100000"/>
              </a:lnSpc>
              <a:spcBef>
                <a:spcPts val="0"/>
              </a:spcBef>
              <a:spcAft>
                <a:spcPts val="0"/>
              </a:spcAft>
              <a:buClr>
                <a:srgbClr val="222222"/>
              </a:buClr>
              <a:buSzPts val="1100"/>
              <a:buFont typeface="Arial"/>
              <a:buNone/>
            </a:pPr>
            <a:endParaRPr sz="1200">
              <a:solidFill>
                <a:srgbClr val="222222"/>
              </a:solidFill>
              <a:highlight>
                <a:srgbClr val="FFFFFF"/>
              </a:highlight>
              <a:latin typeface="Roboto"/>
              <a:ea typeface="Roboto"/>
              <a:cs typeface="Roboto"/>
              <a:sym typeface="Roboto"/>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a:t>The CZU fire, which started in August 2020 when approximately 11,000 lightning strikes hit the Santa Cruz Mountains, was fanned by prevailing winds, and many small fires formed one massive, high-severity fire that blew up 40,000 acres in one day.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 sz="1200" b="0" i="0" u="none" strike="noStrike" cap="none">
                <a:solidFill>
                  <a:schemeClr val="dk1"/>
                </a:solidFill>
                <a:latin typeface="Arial"/>
                <a:ea typeface="Arial"/>
                <a:cs typeface="Arial"/>
                <a:sym typeface="Arial"/>
              </a:rPr>
              <a:t>Approximately 40% of forested acres within the CZU footprint b</a:t>
            </a:r>
            <a:r>
              <a:rPr lang="en" sz="1200" b="0" i="0" u="none" strike="noStrike" cap="none">
                <a:latin typeface="Arial"/>
                <a:ea typeface="Arial"/>
                <a:cs typeface="Arial"/>
                <a:sym typeface="Arial"/>
              </a:rPr>
              <a:t>urned at high severity, </a:t>
            </a:r>
            <a:r>
              <a:rPr lang="en"/>
              <a:t>43% of the footprint burned at moderate to high severity, 57% at low severity</a:t>
            </a:r>
            <a:r>
              <a:rPr lang="en" sz="1200" b="0" i="0" u="none" strike="noStrike" cap="none">
                <a:latin typeface="Arial"/>
                <a:ea typeface="Arial"/>
                <a:cs typeface="Arial"/>
                <a:sym typeface="Arial"/>
              </a:rPr>
              <a:t>.</a:t>
            </a:r>
            <a:endParaRPr/>
          </a:p>
          <a:p>
            <a:pPr marL="0" marR="0" lvl="0" indent="0" algn="l" rtl="0">
              <a:lnSpc>
                <a:spcPct val="100000"/>
              </a:lnSpc>
              <a:spcBef>
                <a:spcPts val="0"/>
              </a:spcBef>
              <a:spcAft>
                <a:spcPts val="0"/>
              </a:spcAft>
              <a:buClr>
                <a:srgbClr val="000000"/>
              </a:buClr>
              <a:buSzPts val="1400"/>
              <a:buFont typeface="Arial"/>
              <a:buNone/>
            </a:pPr>
            <a:r>
              <a:rPr lang="en"/>
              <a:t>This is a map and picture of the </a:t>
            </a:r>
            <a:r>
              <a:rPr lang="en" sz="1200">
                <a:latin typeface="Arial"/>
                <a:ea typeface="Arial"/>
                <a:cs typeface="Arial"/>
                <a:sym typeface="Arial"/>
              </a:rPr>
              <a:t>San Vicente Redwoods property, where the Board toured last month</a:t>
            </a:r>
            <a:r>
              <a:rPr lang="en"/>
              <a:t>, and we collected </a:t>
            </a:r>
            <a:r>
              <a:rPr lang="en" sz="1200">
                <a:latin typeface="Arial"/>
                <a:ea typeface="Arial"/>
                <a:cs typeface="Arial"/>
                <a:sym typeface="Arial"/>
              </a:rPr>
              <a:t>the </a:t>
            </a:r>
            <a:r>
              <a:rPr lang="en"/>
              <a:t>data for this study.</a:t>
            </a:r>
            <a:endParaRPr/>
          </a:p>
        </p:txBody>
      </p:sp>
      <p:sp>
        <p:nvSpPr>
          <p:cNvPr id="121" name="Google Shape;121;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f76faeb6c4_4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f76faeb6c4_4_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
              <a:t>Coast redwood forests present a unique post-fire management challenge because the trees may survive biologically, but their future merchantability may be compromised. For timberland owners and foresters, this creates a difficult decision window when timely evaluation of post-fire conditions is needed. </a:t>
            </a:r>
            <a:endParaRPr/>
          </a:p>
          <a:p>
            <a:pPr marL="0" lvl="0" indent="0" algn="l" rtl="0">
              <a:lnSpc>
                <a:spcPct val="115000"/>
              </a:lnSpc>
              <a:spcBef>
                <a:spcPts val="800"/>
              </a:spcBef>
              <a:spcAft>
                <a:spcPts val="0"/>
              </a:spcAft>
              <a:buClr>
                <a:schemeClr val="dk1"/>
              </a:buClr>
              <a:buSzPts val="1100"/>
              <a:buFont typeface="Arial"/>
              <a:buNone/>
            </a:pPr>
            <a:r>
              <a:rPr lang="en"/>
              <a:t>In coast redwood stands, managers must often make these decisions before the full extent of delayed mortality, decay development, and merchantability loss is known.</a:t>
            </a:r>
            <a:endParaRPr/>
          </a:p>
          <a:p>
            <a:pPr marL="0" lvl="0" indent="0" algn="l" rtl="0">
              <a:spcBef>
                <a:spcPts val="800"/>
              </a:spcBef>
              <a:spcAft>
                <a:spcPts val="0"/>
              </a:spcAft>
              <a:buNone/>
            </a:pPr>
            <a:endParaRPr/>
          </a:p>
        </p:txBody>
      </p:sp>
      <p:sp>
        <p:nvSpPr>
          <p:cNvPr id="131" name="Google Shape;131;g3f76faeb6c4_4_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8" name="Google Shape;138;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
              <a:t>The primary goal of the study was to increase the understanding of decay in redwoods as a result of varying degrees of burn damage. We wanted to see whether we could predict defect from post-fire visual indicators. Identifying which trees have the highest likelihood of defect could help redwood timberland managers make the most appropriate, timely decisions about which trees to harvest.</a:t>
            </a:r>
            <a:r>
              <a:rPr lang="en" sz="1100"/>
              <a:t> </a:t>
            </a:r>
            <a:endParaRPr sz="110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r>
              <a:rPr lang="en" sz="1100"/>
              <a:t>Early on we identified </a:t>
            </a:r>
            <a:r>
              <a:rPr lang="en" sz="1100">
                <a:solidFill>
                  <a:schemeClr val="dk1"/>
                </a:solidFill>
              </a:rPr>
              <a:t> </a:t>
            </a:r>
            <a:r>
              <a:rPr lang="en" sz="1100" i="1" u="sng">
                <a:solidFill>
                  <a:schemeClr val="dk1"/>
                </a:solidFill>
              </a:rPr>
              <a:t>Coniophora putean</a:t>
            </a:r>
            <a:r>
              <a:rPr lang="en" sz="1100" i="1" u="sng"/>
              <a:t>a, </a:t>
            </a:r>
            <a:r>
              <a:rPr lang="en" sz="1100"/>
              <a:t>a naturally occurring wood-decaying fungus, on the bark of some trees. </a:t>
            </a:r>
            <a:r>
              <a:rPr lang="en" sz="1100">
                <a:solidFill>
                  <a:schemeClr val="dk1"/>
                </a:solidFill>
                <a:latin typeface="Roboto"/>
                <a:ea typeface="Roboto"/>
                <a:cs typeface="Roboto"/>
                <a:sym typeface="Roboto"/>
              </a:rPr>
              <a:t>The </a:t>
            </a:r>
            <a:r>
              <a:rPr lang="en" sz="1100" i="1" u="sng">
                <a:solidFill>
                  <a:schemeClr val="dk1"/>
                </a:solidFill>
                <a:latin typeface="Roboto"/>
                <a:ea typeface="Roboto"/>
                <a:cs typeface="Roboto"/>
                <a:sym typeface="Roboto"/>
              </a:rPr>
              <a:t>Coniophora</a:t>
            </a:r>
            <a:r>
              <a:rPr lang="en" sz="1100">
                <a:solidFill>
                  <a:schemeClr val="dk1"/>
                </a:solidFill>
                <a:latin typeface="Roboto"/>
                <a:ea typeface="Roboto"/>
                <a:cs typeface="Roboto"/>
                <a:sym typeface="Roboto"/>
              </a:rPr>
              <a:t> fungus causes brown wet rot at the base of the stem and often the roots</a:t>
            </a:r>
            <a:endParaRPr sz="1100">
              <a:latin typeface="Roboto"/>
              <a:ea typeface="Roboto"/>
              <a:cs typeface="Roboto"/>
              <a:sym typeface="Roboto"/>
            </a:endParaRPr>
          </a:p>
          <a:p>
            <a:pPr marL="158750" marR="0" lvl="0" indent="0" algn="l" rtl="0">
              <a:lnSpc>
                <a:spcPct val="100000"/>
              </a:lnSpc>
              <a:spcBef>
                <a:spcPts val="0"/>
              </a:spcBef>
              <a:spcAft>
                <a:spcPts val="0"/>
              </a:spcAft>
              <a:buClr>
                <a:srgbClr val="000000"/>
              </a:buClr>
              <a:buSzPts val="1100"/>
              <a:buFont typeface="Arial"/>
              <a:buNone/>
            </a:pPr>
            <a:r>
              <a:rPr lang="en" sz="1100">
                <a:solidFill>
                  <a:schemeClr val="dk1"/>
                </a:solidFill>
                <a:latin typeface="Roboto"/>
                <a:ea typeface="Roboto"/>
                <a:cs typeface="Roboto"/>
                <a:sym typeface="Roboto"/>
              </a:rPr>
              <a:t>There are rarely external indicators on the tree but if a host is wounded you might see fungus with a cream to brown center bounded by white margins</a:t>
            </a:r>
            <a:endParaRPr sz="1100">
              <a:solidFill>
                <a:schemeClr val="dk1"/>
              </a:solidFill>
              <a:latin typeface="Roboto"/>
              <a:ea typeface="Roboto"/>
              <a:cs typeface="Roboto"/>
              <a:sym typeface="Roboto"/>
            </a:endParaRPr>
          </a:p>
          <a:p>
            <a:pPr marL="457200" lvl="0" indent="-298450" algn="l" rtl="0">
              <a:lnSpc>
                <a:spcPct val="115000"/>
              </a:lnSpc>
              <a:spcBef>
                <a:spcPts val="0"/>
              </a:spcBef>
              <a:spcAft>
                <a:spcPts val="0"/>
              </a:spcAft>
              <a:buClr>
                <a:schemeClr val="dk1"/>
              </a:buClr>
              <a:buSzPts val="1100"/>
              <a:buFont typeface="Roboto"/>
              <a:buChar char="●"/>
            </a:pPr>
            <a:r>
              <a:rPr lang="en" sz="1100">
                <a:latin typeface="Roboto"/>
                <a:ea typeface="Roboto"/>
                <a:cs typeface="Roboto"/>
                <a:sym typeface="Roboto"/>
              </a:rPr>
              <a:t>The affected w</a:t>
            </a:r>
            <a:r>
              <a:rPr lang="en" sz="1100">
                <a:solidFill>
                  <a:schemeClr val="dk1"/>
                </a:solidFill>
                <a:latin typeface="Roboto"/>
                <a:ea typeface="Roboto"/>
                <a:cs typeface="Roboto"/>
                <a:sym typeface="Roboto"/>
              </a:rPr>
              <a:t>ood first becomes discolored and sof</a:t>
            </a:r>
            <a:r>
              <a:rPr lang="en" sz="1100">
                <a:latin typeface="Roboto"/>
                <a:ea typeface="Roboto"/>
                <a:cs typeface="Roboto"/>
                <a:sym typeface="Roboto"/>
              </a:rPr>
              <a:t>t and </a:t>
            </a:r>
            <a:r>
              <a:rPr lang="en" sz="1100">
                <a:solidFill>
                  <a:schemeClr val="dk1"/>
                </a:solidFill>
                <a:latin typeface="Roboto"/>
                <a:ea typeface="Roboto"/>
                <a:cs typeface="Roboto"/>
                <a:sym typeface="Roboto"/>
              </a:rPr>
              <a:t>eventually dry</a:t>
            </a:r>
            <a:r>
              <a:rPr lang="en" sz="1100">
                <a:latin typeface="Roboto"/>
                <a:ea typeface="Roboto"/>
                <a:cs typeface="Roboto"/>
                <a:sym typeface="Roboto"/>
              </a:rPr>
              <a:t>s</a:t>
            </a:r>
            <a:r>
              <a:rPr lang="en" sz="1100">
                <a:solidFill>
                  <a:schemeClr val="dk1"/>
                </a:solidFill>
                <a:latin typeface="Roboto"/>
                <a:ea typeface="Roboto"/>
                <a:cs typeface="Roboto"/>
                <a:sym typeface="Roboto"/>
              </a:rPr>
              <a:t> and crack</a:t>
            </a:r>
            <a:r>
              <a:rPr lang="en" sz="1100">
                <a:latin typeface="Roboto"/>
                <a:ea typeface="Roboto"/>
                <a:cs typeface="Roboto"/>
                <a:sym typeface="Roboto"/>
              </a:rPr>
              <a:t>s</a:t>
            </a:r>
            <a:r>
              <a:rPr lang="en" sz="1100">
                <a:solidFill>
                  <a:schemeClr val="dk1"/>
                </a:solidFill>
                <a:latin typeface="Roboto"/>
                <a:ea typeface="Roboto"/>
                <a:cs typeface="Roboto"/>
                <a:sym typeface="Roboto"/>
              </a:rPr>
              <a:t> </a:t>
            </a:r>
            <a:endParaRPr sz="1100"/>
          </a:p>
          <a:p>
            <a:pPr marL="158750" marR="0" lvl="0" indent="0" algn="l" rtl="0">
              <a:lnSpc>
                <a:spcPct val="100000"/>
              </a:lnSpc>
              <a:spcBef>
                <a:spcPts val="0"/>
              </a:spcBef>
              <a:spcAft>
                <a:spcPts val="0"/>
              </a:spcAft>
              <a:buClr>
                <a:srgbClr val="000000"/>
              </a:buClr>
              <a:buSzPts val="1100"/>
              <a:buFont typeface="Arial"/>
              <a:buNone/>
            </a:pPr>
            <a:r>
              <a:rPr lang="en" sz="1100">
                <a:solidFill>
                  <a:schemeClr val="dk1"/>
                </a:solidFill>
                <a:latin typeface="Roboto"/>
                <a:ea typeface="Roboto"/>
                <a:cs typeface="Roboto"/>
                <a:sym typeface="Roboto"/>
              </a:rPr>
              <a:t>This is a cause of concern in sustainable forestry </a:t>
            </a:r>
            <a:r>
              <a:rPr lang="en" sz="1100">
                <a:latin typeface="Roboto"/>
                <a:ea typeface="Roboto"/>
                <a:cs typeface="Roboto"/>
                <a:sym typeface="Roboto"/>
              </a:rPr>
              <a:t>as the wood becomes unmerchantable.</a:t>
            </a:r>
            <a:endParaRPr sz="1100">
              <a:solidFill>
                <a:schemeClr val="dk1"/>
              </a:solidFill>
              <a:latin typeface="Roboto"/>
              <a:ea typeface="Roboto"/>
              <a:cs typeface="Roboto"/>
              <a:sym typeface="Robo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t>This deck shows some logs impacted by the 2020 fire (yellow) and some logs impcted by the 1948 fire (red arrow). I’ve worked most of my career in areas impacted by the 1948 Pine Mountain Fire and seen the residual decay from that event in the core of trees.</a:t>
            </a:r>
            <a:endParaRPr/>
          </a:p>
          <a:p>
            <a:pPr marL="0" lvl="0" indent="0" algn="l" rtl="0">
              <a:lnSpc>
                <a:spcPct val="100000"/>
              </a:lnSpc>
              <a:spcBef>
                <a:spcPts val="0"/>
              </a:spcBef>
              <a:spcAft>
                <a:spcPts val="0"/>
              </a:spcAft>
              <a:buClr>
                <a:schemeClr val="dk1"/>
              </a:buClr>
              <a:buSzPts val="1200"/>
              <a:buFont typeface="Arial"/>
              <a:buNone/>
            </a:pPr>
            <a:r>
              <a:rPr lang="en"/>
              <a:t>Some of the trees</a:t>
            </a:r>
            <a:endParaRPr/>
          </a:p>
          <a:p>
            <a:pPr marL="0" lvl="0" indent="0" algn="l" rtl="0">
              <a:lnSpc>
                <a:spcPct val="100000"/>
              </a:lnSpc>
              <a:spcBef>
                <a:spcPts val="0"/>
              </a:spcBef>
              <a:spcAft>
                <a:spcPts val="0"/>
              </a:spcAft>
              <a:buClr>
                <a:schemeClr val="dk1"/>
              </a:buClr>
              <a:buSzPts val="1200"/>
              <a:buFont typeface="Arial"/>
              <a:buNone/>
            </a:pPr>
            <a:r>
              <a:rPr lang="en"/>
              <a:t>compartmentalized the rot (like the trees on lower left), while others</a:t>
            </a:r>
            <a:endParaRPr/>
          </a:p>
          <a:p>
            <a:pPr marL="0" lvl="0" indent="0" algn="l" rtl="0">
              <a:lnSpc>
                <a:spcPct val="115000"/>
              </a:lnSpc>
              <a:spcBef>
                <a:spcPts val="0"/>
              </a:spcBef>
              <a:spcAft>
                <a:spcPts val="0"/>
              </a:spcAft>
              <a:buClr>
                <a:schemeClr val="dk1"/>
              </a:buClr>
              <a:buSzPts val="1100"/>
              <a:buFont typeface="Arial"/>
              <a:buNone/>
            </a:pPr>
            <a:r>
              <a:rPr lang="en"/>
              <a:t>eventually had everything that grew prior to 1948 subsumed by rot (upper left).</a:t>
            </a:r>
            <a:endParaRPr/>
          </a:p>
          <a:p>
            <a:pPr marL="0" lvl="0" indent="0" algn="l" rtl="0">
              <a:lnSpc>
                <a:spcPct val="115000"/>
              </a:lnSpc>
              <a:spcBef>
                <a:spcPts val="0"/>
              </a:spcBef>
              <a:spcAft>
                <a:spcPts val="0"/>
              </a:spcAft>
              <a:buClr>
                <a:schemeClr val="dk1"/>
              </a:buClr>
              <a:buSzPts val="1100"/>
              <a:buFont typeface="Arial"/>
              <a:buNone/>
            </a:pPr>
            <a:r>
              <a:rPr lang="en"/>
              <a:t> </a:t>
            </a:r>
            <a:endParaRPr/>
          </a:p>
          <a:p>
            <a:pPr marL="0" lvl="0" indent="0" algn="l" rtl="0">
              <a:lnSpc>
                <a:spcPct val="115000"/>
              </a:lnSpc>
              <a:spcBef>
                <a:spcPts val="0"/>
              </a:spcBef>
              <a:spcAft>
                <a:spcPts val="0"/>
              </a:spcAft>
              <a:buClr>
                <a:schemeClr val="dk1"/>
              </a:buClr>
              <a:buSzPts val="1100"/>
              <a:buFont typeface="Arial"/>
              <a:buNone/>
            </a:pPr>
            <a:r>
              <a:rPr lang="en"/>
              <a:t> We seek to understand how the 2020 fire has affected and will continue to affect merchantability and whether we can tell by looking at the trees.</a:t>
            </a:r>
            <a:endParaRPr/>
          </a:p>
          <a:p>
            <a:pPr marL="0" lvl="0" indent="0" algn="l" rtl="0">
              <a:lnSpc>
                <a:spcPct val="100000"/>
              </a:lnSpc>
              <a:spcBef>
                <a:spcPts val="0"/>
              </a:spcBef>
              <a:spcAft>
                <a:spcPts val="0"/>
              </a:spcAft>
              <a:buClr>
                <a:schemeClr val="dk1"/>
              </a:buClr>
              <a:buSzPts val="1200"/>
              <a:buFont typeface="Arial"/>
              <a:buNone/>
            </a:pPr>
            <a:endParaRPr/>
          </a:p>
        </p:txBody>
      </p:sp>
      <p:sp>
        <p:nvSpPr>
          <p:cNvPr id="154" name="Google Shape;15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Arial"/>
              <a:buNone/>
            </a:pPr>
            <a:fld id="{00000000-1234-1234-1234-123412341234}" type="slidenum">
              <a:rPr lang="e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4" name="Google Shape;164;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50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1"/>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5"/>
        <p:cNvGrpSpPr/>
        <p:nvPr/>
      </p:nvGrpSpPr>
      <p:grpSpPr>
        <a:xfrm>
          <a:off x="0" y="0"/>
          <a:ext cx="0" cy="0"/>
          <a:chOff x="0" y="0"/>
          <a:chExt cx="0" cy="0"/>
        </a:xfrm>
      </p:grpSpPr>
      <p:sp>
        <p:nvSpPr>
          <p:cNvPr id="66" name="Google Shape;6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 name="Google Shape;68;p2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2"/>
        <p:cNvGrpSpPr/>
        <p:nvPr/>
      </p:nvGrpSpPr>
      <p:grpSpPr>
        <a:xfrm>
          <a:off x="0" y="0"/>
          <a:ext cx="0" cy="0"/>
          <a:chOff x="0" y="0"/>
          <a:chExt cx="0" cy="0"/>
        </a:xfrm>
      </p:grpSpPr>
      <p:sp>
        <p:nvSpPr>
          <p:cNvPr id="73" name="Google Shape;73;p3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0"/>
          <p:cNvSpPr>
            <a:spLocks noGrp="1"/>
          </p:cNvSpPr>
          <p:nvPr>
            <p:ph type="pic" idx="2"/>
          </p:nvPr>
        </p:nvSpPr>
        <p:spPr>
          <a:xfrm>
            <a:off x="5183188" y="987425"/>
            <a:ext cx="6172200" cy="4873625"/>
          </a:xfrm>
          <a:prstGeom prst="rect">
            <a:avLst/>
          </a:prstGeom>
          <a:noFill/>
          <a:ln>
            <a:noFill/>
          </a:ln>
        </p:spPr>
      </p:sp>
      <p:sp>
        <p:nvSpPr>
          <p:cNvPr id="75" name="Google Shape;75;p3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6" name="Google Shape;76;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9"/>
        <p:cNvGrpSpPr/>
        <p:nvPr/>
      </p:nvGrpSpPr>
      <p:grpSpPr>
        <a:xfrm>
          <a:off x="0" y="0"/>
          <a:ext cx="0" cy="0"/>
          <a:chOff x="0" y="0"/>
          <a:chExt cx="0" cy="0"/>
        </a:xfrm>
      </p:grpSpPr>
      <p:sp>
        <p:nvSpPr>
          <p:cNvPr id="80" name="Google Shape;8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3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5"/>
        <p:cNvGrpSpPr/>
        <p:nvPr/>
      </p:nvGrpSpPr>
      <p:grpSpPr>
        <a:xfrm>
          <a:off x="0" y="0"/>
          <a:ext cx="0" cy="0"/>
          <a:chOff x="0" y="0"/>
          <a:chExt cx="0" cy="0"/>
        </a:xfrm>
      </p:grpSpPr>
      <p:sp>
        <p:nvSpPr>
          <p:cNvPr id="86" name="Google Shape;86;p3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3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1"/>
        <p:cNvGrpSpPr/>
        <p:nvPr/>
      </p:nvGrpSpPr>
      <p:grpSpPr>
        <a:xfrm>
          <a:off x="0" y="0"/>
          <a:ext cx="0" cy="0"/>
          <a:chOff x="0" y="0"/>
          <a:chExt cx="0" cy="0"/>
        </a:xfrm>
      </p:grpSpPr>
      <p:sp>
        <p:nvSpPr>
          <p:cNvPr id="22" name="Google Shape;22;p22"/>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dk1"/>
              </a:buClr>
              <a:buSzPts val="2800"/>
              <a:buFont typeface="Play"/>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22"/>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Clr>
                <a:schemeClr val="dk1"/>
              </a:buClr>
              <a:buSzPts val="1800"/>
              <a:buChar char="●"/>
              <a:defRPr/>
            </a:lvl1pPr>
            <a:lvl2pPr marL="914400" lvl="1" indent="-317500" algn="l">
              <a:lnSpc>
                <a:spcPct val="115000"/>
              </a:lnSpc>
              <a:spcBef>
                <a:spcPts val="0"/>
              </a:spcBef>
              <a:spcAft>
                <a:spcPts val="0"/>
              </a:spcAft>
              <a:buClr>
                <a:schemeClr val="dk1"/>
              </a:buClr>
              <a:buSzPts val="1400"/>
              <a:buChar char="○"/>
              <a:defRPr/>
            </a:lvl2pPr>
            <a:lvl3pPr marL="1371600" lvl="2" indent="-317500" algn="l">
              <a:lnSpc>
                <a:spcPct val="115000"/>
              </a:lnSpc>
              <a:spcBef>
                <a:spcPts val="0"/>
              </a:spcBef>
              <a:spcAft>
                <a:spcPts val="0"/>
              </a:spcAft>
              <a:buClr>
                <a:schemeClr val="dk1"/>
              </a:buClr>
              <a:buSzPts val="1400"/>
              <a:buChar char="■"/>
              <a:defRPr/>
            </a:lvl3pPr>
            <a:lvl4pPr marL="1828800" lvl="3" indent="-317500" algn="l">
              <a:lnSpc>
                <a:spcPct val="115000"/>
              </a:lnSpc>
              <a:spcBef>
                <a:spcPts val="0"/>
              </a:spcBef>
              <a:spcAft>
                <a:spcPts val="0"/>
              </a:spcAft>
              <a:buClr>
                <a:schemeClr val="dk1"/>
              </a:buClr>
              <a:buSzPts val="1400"/>
              <a:buChar char="●"/>
              <a:defRPr/>
            </a:lvl4pPr>
            <a:lvl5pPr marL="2286000" lvl="4" indent="-317500" algn="l">
              <a:lnSpc>
                <a:spcPct val="115000"/>
              </a:lnSpc>
              <a:spcBef>
                <a:spcPts val="0"/>
              </a:spcBef>
              <a:spcAft>
                <a:spcPts val="0"/>
              </a:spcAft>
              <a:buClr>
                <a:schemeClr val="dk1"/>
              </a:buClr>
              <a:buSzPts val="1400"/>
              <a:buChar char="○"/>
              <a:defRPr/>
            </a:lvl5pPr>
            <a:lvl6pPr marL="2743200" lvl="5" indent="-317500" algn="l">
              <a:lnSpc>
                <a:spcPct val="115000"/>
              </a:lnSpc>
              <a:spcBef>
                <a:spcPts val="0"/>
              </a:spcBef>
              <a:spcAft>
                <a:spcPts val="0"/>
              </a:spcAft>
              <a:buClr>
                <a:schemeClr val="dk1"/>
              </a:buClr>
              <a:buSzPts val="1400"/>
              <a:buChar char="■"/>
              <a:defRPr/>
            </a:lvl6pPr>
            <a:lvl7pPr marL="3200400" lvl="6" indent="-317500" algn="l">
              <a:lnSpc>
                <a:spcPct val="115000"/>
              </a:lnSpc>
              <a:spcBef>
                <a:spcPts val="0"/>
              </a:spcBef>
              <a:spcAft>
                <a:spcPts val="0"/>
              </a:spcAft>
              <a:buClr>
                <a:schemeClr val="dk1"/>
              </a:buClr>
              <a:buSzPts val="1400"/>
              <a:buChar char="●"/>
              <a:defRPr/>
            </a:lvl7pPr>
            <a:lvl8pPr marL="3657600" lvl="7" indent="-317500" algn="l">
              <a:lnSpc>
                <a:spcPct val="115000"/>
              </a:lnSpc>
              <a:spcBef>
                <a:spcPts val="0"/>
              </a:spcBef>
              <a:spcAft>
                <a:spcPts val="0"/>
              </a:spcAft>
              <a:buClr>
                <a:schemeClr val="dk1"/>
              </a:buClr>
              <a:buSzPts val="1400"/>
              <a:buChar char="○"/>
              <a:defRPr/>
            </a:lvl8pPr>
            <a:lvl9pPr marL="4114800" lvl="8" indent="-317500" algn="l">
              <a:lnSpc>
                <a:spcPct val="115000"/>
              </a:lnSpc>
              <a:spcBef>
                <a:spcPts val="0"/>
              </a:spcBef>
              <a:spcAft>
                <a:spcPts val="0"/>
              </a:spcAft>
              <a:buClr>
                <a:schemeClr val="dk1"/>
              </a:buClr>
              <a:buSzPts val="1400"/>
              <a:buChar char="■"/>
              <a:defRPr/>
            </a:lvl9pPr>
          </a:lstStyle>
          <a:p>
            <a:endParaRPr/>
          </a:p>
        </p:txBody>
      </p:sp>
      <p:sp>
        <p:nvSpPr>
          <p:cNvPr id="24" name="Google Shape;24;p2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
        <p:cNvGrpSpPr/>
        <p:nvPr/>
      </p:nvGrpSpPr>
      <p:grpSpPr>
        <a:xfrm>
          <a:off x="0" y="0"/>
          <a:ext cx="0" cy="0"/>
          <a:chOff x="0" y="0"/>
          <a:chExt cx="0" cy="0"/>
        </a:xfrm>
      </p:grpSpPr>
      <p:sp>
        <p:nvSpPr>
          <p:cNvPr id="26" name="Google Shape;26;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49"/>
          <p:cNvSpPr txBox="1">
            <a:spLocks noGrp="1"/>
          </p:cNvSpPr>
          <p:nvPr>
            <p:ph type="title"/>
          </p:nvPr>
        </p:nvSpPr>
        <p:spPr>
          <a:xfrm>
            <a:off x="415600" y="2867800"/>
            <a:ext cx="11360800" cy="11224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a:endParaRPr/>
          </a:p>
        </p:txBody>
      </p:sp>
      <p:sp>
        <p:nvSpPr>
          <p:cNvPr id="31" name="Google Shape;31;p4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3"/>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 name="Google Shape;35;p23"/>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9"/>
        <p:cNvGrpSpPr/>
        <p:nvPr/>
      </p:nvGrpSpPr>
      <p:grpSpPr>
        <a:xfrm>
          <a:off x="0" y="0"/>
          <a:ext cx="0" cy="0"/>
          <a:chOff x="0" y="0"/>
          <a:chExt cx="0" cy="0"/>
        </a:xfrm>
      </p:grpSpPr>
      <p:sp>
        <p:nvSpPr>
          <p:cNvPr id="40" name="Google Shape;40;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p:cSld name="SECTION_HEADER 2">
    <p:spTree>
      <p:nvGrpSpPr>
        <p:cNvPr id="1" name="Shape 45"/>
        <p:cNvGrpSpPr/>
        <p:nvPr/>
      </p:nvGrpSpPr>
      <p:grpSpPr>
        <a:xfrm>
          <a:off x="0" y="0"/>
          <a:ext cx="0" cy="0"/>
          <a:chOff x="0" y="0"/>
          <a:chExt cx="0" cy="0"/>
        </a:xfrm>
      </p:grpSpPr>
      <p:sp>
        <p:nvSpPr>
          <p:cNvPr id="46" name="Google Shape;46;p2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8" name="Google Shape;48;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
        <p:cNvGrpSpPr/>
        <p:nvPr/>
      </p:nvGrpSpPr>
      <p:grpSpPr>
        <a:xfrm>
          <a:off x="0" y="0"/>
          <a:ext cx="0" cy="0"/>
          <a:chOff x="0" y="0"/>
          <a:chExt cx="0" cy="0"/>
        </a:xfrm>
      </p:grpSpPr>
      <p:sp>
        <p:nvSpPr>
          <p:cNvPr id="52" name="Google Shape;52;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6" name="Google Shape;56;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5">
            <a:alphaModFix amt="37000"/>
          </a:blip>
          <a:tile tx="0" ty="0" sx="100000" sy="100000" flip="none" algn="tl"/>
        </a:blipFill>
        <a:effectLst/>
      </p:bgPr>
    </p:bg>
    <p:spTree>
      <p:nvGrpSpPr>
        <p:cNvPr id="1" name="Shape 9"/>
        <p:cNvGrpSpPr/>
        <p:nvPr/>
      </p:nvGrpSpPr>
      <p:grpSpPr>
        <a:xfrm>
          <a:off x="0" y="0"/>
          <a:ext cx="0" cy="0"/>
          <a:chOff x="0" y="0"/>
          <a:chExt cx="0" cy="0"/>
        </a:xfrm>
      </p:grpSpPr>
      <p:sp>
        <p:nvSpPr>
          <p:cNvPr id="10" name="Google Shape;1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g"/><Relationship Id="rId7"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jpg"/><Relationship Id="rId4" Type="http://schemas.openxmlformats.org/officeDocument/2006/relationships/image" Target="../media/image25.png"/><Relationship Id="rId9"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jpg"/></Relationships>
</file>

<file path=ppt/slides/_rels/slide15.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jpg"/></Relationships>
</file>

<file path=ppt/slides/_rels/slide17.xml.rels><?xml version="1.0" encoding="UTF-8" standalone="yes"?>
<Relationships xmlns="http://schemas.openxmlformats.org/package/2006/relationships"><Relationship Id="rId3" Type="http://schemas.openxmlformats.org/officeDocument/2006/relationships/image" Target="../media/image42.jpg"/><Relationship Id="rId7"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3.jpg"/><Relationship Id="rId5" Type="http://schemas.openxmlformats.org/officeDocument/2006/relationships/image" Target="../media/image4.jpg"/><Relationship Id="rId4" Type="http://schemas.openxmlformats.org/officeDocument/2006/relationships/image" Target="../media/image3.jpg"/></Relationships>
</file>

<file path=ppt/slides/_rels/slide1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image" Target="../media/image51.jp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58.jpg"/></Relationships>
</file>

<file path=ppt/slides/_rels/slide25.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61.png"/><Relationship Id="rId4" Type="http://schemas.openxmlformats.org/officeDocument/2006/relationships/image" Target="../media/image60.jp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63.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66.png"/><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9.jpg"/><Relationship Id="rId4" Type="http://schemas.openxmlformats.org/officeDocument/2006/relationships/image" Target="../media/image68.jpg"/></Relationships>
</file>

<file path=ppt/slides/_rels/slide29.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7.jpg"/><Relationship Id="rId4"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
          <p:cNvSpPr txBox="1">
            <a:spLocks noGrp="1"/>
          </p:cNvSpPr>
          <p:nvPr>
            <p:ph type="ctrTitle"/>
          </p:nvPr>
        </p:nvSpPr>
        <p:spPr>
          <a:xfrm>
            <a:off x="3234855" y="430254"/>
            <a:ext cx="9144000" cy="23876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dk1"/>
              </a:buClr>
              <a:buSzPct val="111111"/>
              <a:buFont typeface="Play"/>
              <a:buNone/>
            </a:pPr>
            <a:r>
              <a:rPr lang="en">
                <a:latin typeface="Roboto"/>
                <a:ea typeface="Roboto"/>
                <a:cs typeface="Roboto"/>
                <a:sym typeface="Roboto"/>
              </a:rPr>
              <a:t>Santa Cruz Mountains </a:t>
            </a:r>
            <a:br>
              <a:rPr lang="en">
                <a:latin typeface="Roboto"/>
                <a:ea typeface="Roboto"/>
                <a:cs typeface="Roboto"/>
                <a:sym typeface="Roboto"/>
              </a:rPr>
            </a:br>
            <a:r>
              <a:rPr lang="en">
                <a:latin typeface="Roboto"/>
                <a:ea typeface="Roboto"/>
                <a:cs typeface="Roboto"/>
                <a:sym typeface="Roboto"/>
              </a:rPr>
              <a:t>Coast Redwood </a:t>
            </a:r>
            <a:br>
              <a:rPr lang="en">
                <a:latin typeface="Roboto"/>
                <a:ea typeface="Roboto"/>
                <a:cs typeface="Roboto"/>
                <a:sym typeface="Roboto"/>
              </a:rPr>
            </a:br>
            <a:r>
              <a:rPr lang="en">
                <a:latin typeface="Roboto"/>
                <a:ea typeface="Roboto"/>
                <a:cs typeface="Roboto"/>
                <a:sym typeface="Roboto"/>
              </a:rPr>
              <a:t>Defect Study </a:t>
            </a:r>
            <a:endParaRPr/>
          </a:p>
        </p:txBody>
      </p:sp>
      <p:sp>
        <p:nvSpPr>
          <p:cNvPr id="97" name="Google Shape;97;p1"/>
          <p:cNvSpPr txBox="1">
            <a:spLocks noGrp="1"/>
          </p:cNvSpPr>
          <p:nvPr>
            <p:ph type="subTitle" idx="1"/>
          </p:nvPr>
        </p:nvSpPr>
        <p:spPr>
          <a:xfrm>
            <a:off x="3755878" y="2913711"/>
            <a:ext cx="8328660" cy="160815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
              <a:t>Nadia Hamey, Kristy Swor, Hamey Woods</a:t>
            </a:r>
            <a:endParaRPr/>
          </a:p>
          <a:p>
            <a:pPr marL="0" lvl="0" indent="0" algn="ctr" rtl="0">
              <a:lnSpc>
                <a:spcPct val="90000"/>
              </a:lnSpc>
              <a:spcBef>
                <a:spcPts val="0"/>
              </a:spcBef>
              <a:spcAft>
                <a:spcPts val="0"/>
              </a:spcAft>
              <a:buClr>
                <a:schemeClr val="dk1"/>
              </a:buClr>
              <a:buSzPts val="2400"/>
              <a:buNone/>
            </a:pPr>
            <a:r>
              <a:rPr lang="en"/>
              <a:t>Kristen Shive, UC Berkeley</a:t>
            </a:r>
            <a:endParaRPr/>
          </a:p>
        </p:txBody>
      </p:sp>
      <p:pic>
        <p:nvPicPr>
          <p:cNvPr id="98" name="Google Shape;98;p1" descr="A group of tall trees&#10;&#10;Description automatically generated"/>
          <p:cNvPicPr preferRelativeResize="0"/>
          <p:nvPr/>
        </p:nvPicPr>
        <p:blipFill rotWithShape="1">
          <a:blip r:embed="rId3">
            <a:alphaModFix/>
          </a:blip>
          <a:srcRect/>
          <a:stretch/>
        </p:blipFill>
        <p:spPr>
          <a:xfrm>
            <a:off x="0" y="0"/>
            <a:ext cx="3857625" cy="6858000"/>
          </a:xfrm>
          <a:prstGeom prst="rect">
            <a:avLst/>
          </a:prstGeom>
          <a:noFill/>
          <a:ln>
            <a:noFill/>
          </a:ln>
        </p:spPr>
      </p:pic>
      <p:pic>
        <p:nvPicPr>
          <p:cNvPr id="99" name="Google Shape;99;p1" descr="A ruler measuring a piece of wood&#10;&#10;Description automatically generated"/>
          <p:cNvPicPr preferRelativeResize="0"/>
          <p:nvPr/>
        </p:nvPicPr>
        <p:blipFill rotWithShape="1">
          <a:blip r:embed="rId4">
            <a:alphaModFix/>
          </a:blip>
          <a:srcRect/>
          <a:stretch/>
        </p:blipFill>
        <p:spPr>
          <a:xfrm>
            <a:off x="8152703" y="3832529"/>
            <a:ext cx="4039297" cy="3025471"/>
          </a:xfrm>
          <a:prstGeom prst="rect">
            <a:avLst/>
          </a:prstGeom>
          <a:noFill/>
          <a:ln>
            <a:noFill/>
          </a:ln>
        </p:spPr>
      </p:pic>
      <p:pic>
        <p:nvPicPr>
          <p:cNvPr id="100" name="Google Shape;100;p1" descr="A person cutting a tree with a chainsaw&#10;&#10;Description automatically generated"/>
          <p:cNvPicPr preferRelativeResize="0"/>
          <p:nvPr/>
        </p:nvPicPr>
        <p:blipFill rotWithShape="1">
          <a:blip r:embed="rId5">
            <a:alphaModFix/>
          </a:blip>
          <a:srcRect/>
          <a:stretch/>
        </p:blipFill>
        <p:spPr>
          <a:xfrm>
            <a:off x="4010041" y="3855938"/>
            <a:ext cx="3982329" cy="305235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6"/>
          <p:cNvSpPr txBox="1"/>
          <p:nvPr/>
        </p:nvSpPr>
        <p:spPr>
          <a:xfrm>
            <a:off x="203200" y="294667"/>
            <a:ext cx="8016400" cy="859747"/>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3466"/>
              <a:buFont typeface="Arial"/>
              <a:buNone/>
            </a:pPr>
            <a:r>
              <a:rPr lang="en" sz="3466" b="1" i="0" u="none" strike="noStrike" cap="none">
                <a:solidFill>
                  <a:schemeClr val="dk1"/>
                </a:solidFill>
                <a:latin typeface="Arial"/>
                <a:ea typeface="Arial"/>
                <a:cs typeface="Arial"/>
                <a:sym typeface="Arial"/>
              </a:rPr>
              <a:t>Study Area</a:t>
            </a:r>
            <a:endParaRPr sz="3466" b="1" i="0" u="none" strike="noStrike" cap="none">
              <a:solidFill>
                <a:schemeClr val="dk1"/>
              </a:solidFill>
              <a:latin typeface="Arial"/>
              <a:ea typeface="Arial"/>
              <a:cs typeface="Arial"/>
              <a:sym typeface="Arial"/>
            </a:endParaRPr>
          </a:p>
        </p:txBody>
      </p:sp>
      <p:cxnSp>
        <p:nvCxnSpPr>
          <p:cNvPr id="175" name="Google Shape;175;p6"/>
          <p:cNvCxnSpPr/>
          <p:nvPr/>
        </p:nvCxnSpPr>
        <p:spPr>
          <a:xfrm>
            <a:off x="0" y="1178600"/>
            <a:ext cx="10404000" cy="0"/>
          </a:xfrm>
          <a:prstGeom prst="straightConnector1">
            <a:avLst/>
          </a:prstGeom>
          <a:noFill/>
          <a:ln w="9525" cap="flat" cmpd="sng">
            <a:solidFill>
              <a:schemeClr val="dk1"/>
            </a:solidFill>
            <a:prstDash val="solid"/>
            <a:round/>
            <a:headEnd type="none" w="sm" len="sm"/>
            <a:tailEnd type="none" w="sm" len="sm"/>
          </a:ln>
        </p:spPr>
      </p:cxnSp>
      <p:sp>
        <p:nvSpPr>
          <p:cNvPr id="176" name="Google Shape;176;p6"/>
          <p:cNvSpPr txBox="1"/>
          <p:nvPr/>
        </p:nvSpPr>
        <p:spPr>
          <a:xfrm>
            <a:off x="203201" y="1320700"/>
            <a:ext cx="6499576" cy="1647590"/>
          </a:xfrm>
          <a:prstGeom prst="rect">
            <a:avLst/>
          </a:prstGeom>
          <a:noFill/>
          <a:ln>
            <a:noFill/>
          </a:ln>
        </p:spPr>
        <p:txBody>
          <a:bodyPr spcFirstLastPara="1" wrap="square" lIns="121900" tIns="121900" rIns="121900" bIns="121900" anchor="t" anchorCtr="0">
            <a:spAutoFit/>
          </a:bodyPr>
          <a:lstStyle/>
          <a:p>
            <a:pPr marL="609585" marR="0" lvl="0" indent="-474120" algn="l" rtl="0">
              <a:lnSpc>
                <a:spcPct val="115000"/>
              </a:lnSpc>
              <a:spcBef>
                <a:spcPts val="1600"/>
              </a:spcBef>
              <a:spcAft>
                <a:spcPts val="0"/>
              </a:spcAft>
              <a:buClr>
                <a:schemeClr val="dk1"/>
              </a:buClr>
              <a:buSzPts val="2000"/>
              <a:buFont typeface="Roboto"/>
              <a:buChar char="●"/>
            </a:pPr>
            <a:r>
              <a:rPr lang="en" sz="2800" b="0" i="0" u="none" strike="noStrike" cap="none">
                <a:solidFill>
                  <a:schemeClr val="dk1"/>
                </a:solidFill>
                <a:latin typeface="Roboto"/>
                <a:ea typeface="Roboto"/>
                <a:cs typeface="Roboto"/>
                <a:sym typeface="Roboto"/>
              </a:rPr>
              <a:t>Cal Poly’s Swanton Pacific Ranch</a:t>
            </a:r>
            <a:endParaRPr sz="1400" b="0" i="0" u="none" strike="noStrike" cap="none">
              <a:solidFill>
                <a:srgbClr val="000000"/>
              </a:solidFill>
              <a:latin typeface="Arial"/>
              <a:ea typeface="Arial"/>
              <a:cs typeface="Arial"/>
              <a:sym typeface="Arial"/>
            </a:endParaRPr>
          </a:p>
          <a:p>
            <a:pPr marL="609585" marR="0" lvl="0" indent="-474120" algn="l" rtl="0">
              <a:lnSpc>
                <a:spcPct val="115000"/>
              </a:lnSpc>
              <a:spcBef>
                <a:spcPts val="1600"/>
              </a:spcBef>
              <a:spcAft>
                <a:spcPts val="0"/>
              </a:spcAft>
              <a:buClr>
                <a:schemeClr val="dk1"/>
              </a:buClr>
              <a:buSzPts val="2000"/>
              <a:buFont typeface="Roboto"/>
              <a:buChar char="●"/>
            </a:pPr>
            <a:r>
              <a:rPr lang="en" sz="2800" b="0" i="0" u="none" strike="noStrike" cap="none">
                <a:solidFill>
                  <a:schemeClr val="dk1"/>
                </a:solidFill>
                <a:latin typeface="Roboto"/>
                <a:ea typeface="Roboto"/>
                <a:cs typeface="Roboto"/>
                <a:sym typeface="Roboto"/>
              </a:rPr>
              <a:t>San Vicente Redwoods</a:t>
            </a:r>
            <a:endParaRPr sz="2800" b="0" i="0" u="none" strike="noStrike" cap="none">
              <a:solidFill>
                <a:schemeClr val="dk1"/>
              </a:solidFill>
              <a:latin typeface="Roboto"/>
              <a:ea typeface="Roboto"/>
              <a:cs typeface="Roboto"/>
              <a:sym typeface="Roboto"/>
            </a:endParaRPr>
          </a:p>
        </p:txBody>
      </p:sp>
      <p:pic>
        <p:nvPicPr>
          <p:cNvPr id="177" name="Google Shape;177;p6"/>
          <p:cNvPicPr preferRelativeResize="0"/>
          <p:nvPr/>
        </p:nvPicPr>
        <p:blipFill rotWithShape="1">
          <a:blip r:embed="rId3">
            <a:alphaModFix/>
          </a:blip>
          <a:srcRect/>
          <a:stretch/>
        </p:blipFill>
        <p:spPr>
          <a:xfrm>
            <a:off x="6858000" y="294667"/>
            <a:ext cx="5130800" cy="6338286"/>
          </a:xfrm>
          <a:prstGeom prst="rect">
            <a:avLst/>
          </a:prstGeom>
          <a:noFill/>
          <a:ln w="28575" cap="flat" cmpd="sng">
            <a:solidFill>
              <a:schemeClr val="dk1"/>
            </a:solidFill>
            <a:prstDash val="solid"/>
            <a:round/>
            <a:headEnd type="none" w="sm" len="sm"/>
            <a:tailEnd type="none" w="sm" len="sm"/>
          </a:ln>
        </p:spPr>
      </p:pic>
      <p:pic>
        <p:nvPicPr>
          <p:cNvPr id="178" name="Google Shape;178;p6" descr="Logo, company name&#10;&#10;Description automatically generated"/>
          <p:cNvPicPr preferRelativeResize="0"/>
          <p:nvPr/>
        </p:nvPicPr>
        <p:blipFill rotWithShape="1">
          <a:blip r:embed="rId4">
            <a:alphaModFix/>
          </a:blip>
          <a:srcRect/>
          <a:stretch/>
        </p:blipFill>
        <p:spPr>
          <a:xfrm>
            <a:off x="5336811" y="2111025"/>
            <a:ext cx="1113314" cy="735761"/>
          </a:xfrm>
          <a:prstGeom prst="rect">
            <a:avLst/>
          </a:prstGeom>
          <a:noFill/>
          <a:ln>
            <a:noFill/>
          </a:ln>
        </p:spPr>
      </p:pic>
      <p:sp>
        <p:nvSpPr>
          <p:cNvPr id="179" name="Google Shape;179;p6"/>
          <p:cNvSpPr/>
          <p:nvPr/>
        </p:nvSpPr>
        <p:spPr>
          <a:xfrm>
            <a:off x="10268341" y="3270988"/>
            <a:ext cx="191981" cy="158012"/>
          </a:xfrm>
          <a:prstGeom prst="ellipse">
            <a:avLst/>
          </a:prstGeom>
          <a:noFill/>
          <a:ln w="38100" cap="flat" cmpd="sng">
            <a:solidFill>
              <a:srgbClr val="C5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0" name="Google Shape;180;p6"/>
          <p:cNvSpPr/>
          <p:nvPr/>
        </p:nvSpPr>
        <p:spPr>
          <a:xfrm rot="583683">
            <a:off x="10196927" y="3596516"/>
            <a:ext cx="130816" cy="215353"/>
          </a:xfrm>
          <a:prstGeom prst="ellipse">
            <a:avLst/>
          </a:prstGeom>
          <a:noFill/>
          <a:ln w="38100" cap="flat" cmpd="sng">
            <a:solidFill>
              <a:srgbClr val="C5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
        <p:nvSpPr>
          <p:cNvPr id="181" name="Google Shape;181;p6"/>
          <p:cNvSpPr/>
          <p:nvPr/>
        </p:nvSpPr>
        <p:spPr>
          <a:xfrm rot="1979716">
            <a:off x="10314612" y="3737405"/>
            <a:ext cx="110106" cy="309897"/>
          </a:xfrm>
          <a:prstGeom prst="ellipse">
            <a:avLst/>
          </a:prstGeom>
          <a:noFill/>
          <a:ln w="38100" cap="flat" cmpd="sng">
            <a:solidFill>
              <a:srgbClr val="C500F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7"/>
          <p:cNvSpPr txBox="1"/>
          <p:nvPr/>
        </p:nvSpPr>
        <p:spPr>
          <a:xfrm>
            <a:off x="203200" y="294667"/>
            <a:ext cx="8016400" cy="859747"/>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3466"/>
              <a:buFont typeface="Arial"/>
              <a:buNone/>
            </a:pPr>
            <a:r>
              <a:rPr lang="en" sz="3466" b="1" i="0" u="none" strike="noStrike" cap="none">
                <a:solidFill>
                  <a:schemeClr val="dk1"/>
                </a:solidFill>
                <a:latin typeface="Arial"/>
                <a:ea typeface="Arial"/>
                <a:cs typeface="Arial"/>
                <a:sym typeface="Arial"/>
              </a:rPr>
              <a:t>San Vicente Redwoods</a:t>
            </a:r>
            <a:endParaRPr sz="3466" b="1" i="0" u="none" strike="noStrike" cap="none">
              <a:solidFill>
                <a:schemeClr val="dk1"/>
              </a:solidFill>
              <a:latin typeface="Arial"/>
              <a:ea typeface="Arial"/>
              <a:cs typeface="Arial"/>
              <a:sym typeface="Arial"/>
            </a:endParaRPr>
          </a:p>
        </p:txBody>
      </p:sp>
      <p:cxnSp>
        <p:nvCxnSpPr>
          <p:cNvPr id="187" name="Google Shape;187;p37"/>
          <p:cNvCxnSpPr/>
          <p:nvPr/>
        </p:nvCxnSpPr>
        <p:spPr>
          <a:xfrm>
            <a:off x="0" y="1178600"/>
            <a:ext cx="10404000" cy="0"/>
          </a:xfrm>
          <a:prstGeom prst="straightConnector1">
            <a:avLst/>
          </a:prstGeom>
          <a:noFill/>
          <a:ln w="9525" cap="flat" cmpd="sng">
            <a:solidFill>
              <a:schemeClr val="dk1"/>
            </a:solidFill>
            <a:prstDash val="solid"/>
            <a:round/>
            <a:headEnd type="none" w="sm" len="sm"/>
            <a:tailEnd type="none" w="sm" len="sm"/>
          </a:ln>
        </p:spPr>
      </p:cxnSp>
      <p:sp>
        <p:nvSpPr>
          <p:cNvPr id="188" name="Google Shape;188;p37"/>
          <p:cNvSpPr txBox="1"/>
          <p:nvPr/>
        </p:nvSpPr>
        <p:spPr>
          <a:xfrm>
            <a:off x="0" y="1178600"/>
            <a:ext cx="4882200" cy="2890800"/>
          </a:xfrm>
          <a:prstGeom prst="rect">
            <a:avLst/>
          </a:prstGeom>
          <a:noFill/>
          <a:ln>
            <a:noFill/>
          </a:ln>
        </p:spPr>
        <p:txBody>
          <a:bodyPr spcFirstLastPara="1" wrap="square" lIns="121900" tIns="121900" rIns="121900" bIns="121900" anchor="t" anchorCtr="0">
            <a:spAutoFit/>
          </a:bodyPr>
          <a:lstStyle/>
          <a:p>
            <a:pPr marL="609585" marR="0" lvl="0" indent="-474120" algn="l" rtl="0">
              <a:lnSpc>
                <a:spcPct val="115000"/>
              </a:lnSpc>
              <a:spcBef>
                <a:spcPts val="1600"/>
              </a:spcBef>
              <a:spcAft>
                <a:spcPts val="0"/>
              </a:spcAft>
              <a:buClr>
                <a:schemeClr val="dk1"/>
              </a:buClr>
              <a:buSzPts val="2000"/>
              <a:buFont typeface="Roboto"/>
              <a:buChar char="●"/>
            </a:pPr>
            <a:r>
              <a:rPr lang="en" sz="2800" b="0" i="0" u="none" strike="noStrike" cap="none">
                <a:solidFill>
                  <a:schemeClr val="dk1"/>
                </a:solidFill>
                <a:latin typeface="Roboto"/>
                <a:ea typeface="Roboto"/>
                <a:cs typeface="Roboto"/>
                <a:sym typeface="Roboto"/>
              </a:rPr>
              <a:t>228 harvested trees</a:t>
            </a:r>
            <a:endParaRPr sz="1400" b="0" i="0" u="none" strike="noStrike" cap="none">
              <a:solidFill>
                <a:srgbClr val="000000"/>
              </a:solidFill>
              <a:latin typeface="Arial"/>
              <a:ea typeface="Arial"/>
              <a:cs typeface="Arial"/>
              <a:sym typeface="Arial"/>
            </a:endParaRPr>
          </a:p>
          <a:p>
            <a:pPr marL="1066785" marR="0" lvl="1" indent="-474120" algn="l" rtl="0">
              <a:lnSpc>
                <a:spcPct val="115000"/>
              </a:lnSpc>
              <a:spcBef>
                <a:spcPts val="600"/>
              </a:spcBef>
              <a:spcAft>
                <a:spcPts val="0"/>
              </a:spcAft>
              <a:buClr>
                <a:schemeClr val="dk1"/>
              </a:buClr>
              <a:buSzPts val="2000"/>
              <a:buFont typeface="Courier New"/>
              <a:buChar char="o"/>
            </a:pPr>
            <a:r>
              <a:rPr lang="en" sz="2800" b="0" i="0" u="none" strike="noStrike" cap="none">
                <a:solidFill>
                  <a:schemeClr val="dk1"/>
                </a:solidFill>
                <a:latin typeface="Roboto"/>
                <a:ea typeface="Roboto"/>
                <a:cs typeface="Roboto"/>
                <a:sym typeface="Roboto"/>
              </a:rPr>
              <a:t>75 trees in 2023</a:t>
            </a:r>
            <a:endParaRPr sz="1400" b="0" i="0" u="none" strike="noStrike" cap="none">
              <a:solidFill>
                <a:srgbClr val="000000"/>
              </a:solidFill>
              <a:latin typeface="Arial"/>
              <a:ea typeface="Arial"/>
              <a:cs typeface="Arial"/>
              <a:sym typeface="Arial"/>
            </a:endParaRPr>
          </a:p>
          <a:p>
            <a:pPr marL="1066785" marR="0" lvl="1" indent="-474120" algn="l" rtl="0">
              <a:lnSpc>
                <a:spcPct val="115000"/>
              </a:lnSpc>
              <a:spcBef>
                <a:spcPts val="600"/>
              </a:spcBef>
              <a:spcAft>
                <a:spcPts val="0"/>
              </a:spcAft>
              <a:buClr>
                <a:schemeClr val="dk1"/>
              </a:buClr>
              <a:buSzPts val="2000"/>
              <a:buFont typeface="Courier New"/>
              <a:buChar char="o"/>
            </a:pPr>
            <a:r>
              <a:rPr lang="en" sz="2800" b="0" i="0" u="none" strike="noStrike" cap="none">
                <a:solidFill>
                  <a:schemeClr val="dk1"/>
                </a:solidFill>
                <a:latin typeface="Roboto"/>
                <a:ea typeface="Roboto"/>
                <a:cs typeface="Roboto"/>
                <a:sym typeface="Roboto"/>
              </a:rPr>
              <a:t>153 in 2025</a:t>
            </a:r>
            <a:endParaRPr/>
          </a:p>
          <a:p>
            <a:pPr marL="1066785" marR="0" lvl="1" indent="-474120" algn="l" rtl="0">
              <a:lnSpc>
                <a:spcPct val="115000"/>
              </a:lnSpc>
              <a:spcBef>
                <a:spcPts val="600"/>
              </a:spcBef>
              <a:spcAft>
                <a:spcPts val="0"/>
              </a:spcAft>
              <a:buClr>
                <a:schemeClr val="dk1"/>
              </a:buClr>
              <a:buSzPts val="2000"/>
              <a:buFont typeface="Courier New"/>
              <a:buChar char="o"/>
            </a:pPr>
            <a:r>
              <a:rPr lang="en" sz="2800" b="0" i="0" u="none" strike="noStrike" cap="none">
                <a:solidFill>
                  <a:schemeClr val="dk1"/>
                </a:solidFill>
                <a:latin typeface="Roboto"/>
                <a:ea typeface="Roboto"/>
                <a:cs typeface="Roboto"/>
                <a:sym typeface="Roboto"/>
              </a:rPr>
              <a:t>Plus 25 retained trees </a:t>
            </a:r>
            <a:r>
              <a:rPr lang="en" sz="2800">
                <a:solidFill>
                  <a:schemeClr val="dk1"/>
                </a:solidFill>
                <a:latin typeface="Roboto"/>
                <a:ea typeface="Roboto"/>
                <a:cs typeface="Roboto"/>
                <a:sym typeface="Roboto"/>
              </a:rPr>
              <a:t>“future study trees”</a:t>
            </a:r>
            <a:endParaRPr sz="1400" b="0" i="0" u="none" strike="noStrike" cap="none">
              <a:solidFill>
                <a:srgbClr val="000000"/>
              </a:solidFill>
              <a:latin typeface="Arial"/>
              <a:ea typeface="Arial"/>
              <a:cs typeface="Arial"/>
              <a:sym typeface="Arial"/>
            </a:endParaRPr>
          </a:p>
        </p:txBody>
      </p:sp>
      <p:grpSp>
        <p:nvGrpSpPr>
          <p:cNvPr id="189" name="Google Shape;189;p37"/>
          <p:cNvGrpSpPr/>
          <p:nvPr/>
        </p:nvGrpSpPr>
        <p:grpSpPr>
          <a:xfrm>
            <a:off x="5025058" y="1202787"/>
            <a:ext cx="6963741" cy="5440032"/>
            <a:chOff x="1216450" y="91800"/>
            <a:chExt cx="6518298" cy="4969077"/>
          </a:xfrm>
        </p:grpSpPr>
        <p:pic>
          <p:nvPicPr>
            <p:cNvPr id="190" name="Google Shape;190;p37"/>
            <p:cNvPicPr preferRelativeResize="0"/>
            <p:nvPr/>
          </p:nvPicPr>
          <p:blipFill rotWithShape="1">
            <a:blip r:embed="rId3">
              <a:alphaModFix/>
            </a:blip>
            <a:srcRect/>
            <a:stretch/>
          </p:blipFill>
          <p:spPr>
            <a:xfrm>
              <a:off x="1216450" y="91800"/>
              <a:ext cx="6518298" cy="4969077"/>
            </a:xfrm>
            <a:prstGeom prst="rect">
              <a:avLst/>
            </a:prstGeom>
            <a:noFill/>
            <a:ln w="28575" cap="flat" cmpd="sng">
              <a:solidFill>
                <a:schemeClr val="dk1"/>
              </a:solidFill>
              <a:prstDash val="solid"/>
              <a:round/>
              <a:headEnd type="none" w="sm" len="sm"/>
              <a:tailEnd type="none" w="sm" len="sm"/>
            </a:ln>
          </p:spPr>
        </p:pic>
        <p:sp>
          <p:nvSpPr>
            <p:cNvPr id="191" name="Google Shape;191;p37"/>
            <p:cNvSpPr/>
            <p:nvPr/>
          </p:nvSpPr>
          <p:spPr>
            <a:xfrm>
              <a:off x="5934800" y="381000"/>
              <a:ext cx="1487400" cy="175800"/>
            </a:xfrm>
            <a:prstGeom prst="rect">
              <a:avLst/>
            </a:prstGeom>
            <a:solidFill>
              <a:schemeClr val="lt1"/>
            </a:solidFill>
            <a:ln w="2857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None/>
              </a:pPr>
              <a:endParaRPr sz="1867" b="0" i="0" u="none" strike="noStrike" cap="none">
                <a:solidFill>
                  <a:srgbClr val="000000"/>
                </a:solidFill>
                <a:latin typeface="Arial"/>
                <a:ea typeface="Arial"/>
                <a:cs typeface="Arial"/>
                <a:sym typeface="Arial"/>
              </a:endParaRPr>
            </a:p>
          </p:txBody>
        </p:sp>
      </p:grpSp>
      <p:pic>
        <p:nvPicPr>
          <p:cNvPr id="192" name="Google Shape;192;p37"/>
          <p:cNvPicPr preferRelativeResize="0"/>
          <p:nvPr/>
        </p:nvPicPr>
        <p:blipFill rotWithShape="1">
          <a:blip r:embed="rId4">
            <a:alphaModFix/>
          </a:blip>
          <a:srcRect/>
          <a:stretch/>
        </p:blipFill>
        <p:spPr>
          <a:xfrm>
            <a:off x="84883" y="4574894"/>
            <a:ext cx="2228948" cy="2283106"/>
          </a:xfrm>
          <a:prstGeom prst="rect">
            <a:avLst/>
          </a:prstGeom>
          <a:noFill/>
          <a:ln>
            <a:noFill/>
          </a:ln>
        </p:spPr>
      </p:pic>
      <p:pic>
        <p:nvPicPr>
          <p:cNvPr id="193" name="Google Shape;193;p37" descr="A tree stump with a yellow writing on it&#10;&#10;Description automatically generated"/>
          <p:cNvPicPr preferRelativeResize="0"/>
          <p:nvPr/>
        </p:nvPicPr>
        <p:blipFill rotWithShape="1">
          <a:blip r:embed="rId5">
            <a:alphaModFix/>
          </a:blip>
          <a:srcRect/>
          <a:stretch/>
        </p:blipFill>
        <p:spPr>
          <a:xfrm>
            <a:off x="2779616" y="4574894"/>
            <a:ext cx="1779657" cy="23733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8"/>
          <p:cNvSpPr txBox="1"/>
          <p:nvPr/>
        </p:nvSpPr>
        <p:spPr>
          <a:xfrm>
            <a:off x="4550271" y="466725"/>
            <a:ext cx="2650200" cy="7491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3466"/>
              <a:buFont typeface="Arial"/>
              <a:buNone/>
            </a:pPr>
            <a:r>
              <a:rPr lang="en" sz="3266" b="1">
                <a:solidFill>
                  <a:schemeClr val="dk1"/>
                </a:solidFill>
              </a:rPr>
              <a:t>Fire injury</a:t>
            </a:r>
            <a:endParaRPr sz="1200"/>
          </a:p>
        </p:txBody>
      </p:sp>
      <p:pic>
        <p:nvPicPr>
          <p:cNvPr id="200" name="Google Shape;200;p38"/>
          <p:cNvPicPr preferRelativeResize="0"/>
          <p:nvPr/>
        </p:nvPicPr>
        <p:blipFill rotWithShape="1">
          <a:blip r:embed="rId3">
            <a:alphaModFix/>
          </a:blip>
          <a:srcRect/>
          <a:stretch/>
        </p:blipFill>
        <p:spPr>
          <a:xfrm rot="5400000">
            <a:off x="-215512" y="1560588"/>
            <a:ext cx="4507825" cy="2986349"/>
          </a:xfrm>
          <a:prstGeom prst="rect">
            <a:avLst/>
          </a:prstGeom>
          <a:noFill/>
          <a:ln>
            <a:noFill/>
          </a:ln>
        </p:spPr>
      </p:pic>
      <p:pic>
        <p:nvPicPr>
          <p:cNvPr id="201" name="Google Shape;201;p38"/>
          <p:cNvPicPr preferRelativeResize="0"/>
          <p:nvPr/>
        </p:nvPicPr>
        <p:blipFill rotWithShape="1">
          <a:blip r:embed="rId4">
            <a:alphaModFix/>
          </a:blip>
          <a:srcRect/>
          <a:stretch/>
        </p:blipFill>
        <p:spPr>
          <a:xfrm>
            <a:off x="4236027" y="1299701"/>
            <a:ext cx="3278699" cy="2745525"/>
          </a:xfrm>
          <a:prstGeom prst="rect">
            <a:avLst/>
          </a:prstGeom>
          <a:noFill/>
          <a:ln>
            <a:noFill/>
          </a:ln>
        </p:spPr>
      </p:pic>
      <p:pic>
        <p:nvPicPr>
          <p:cNvPr id="202" name="Google Shape;202;p38"/>
          <p:cNvPicPr preferRelativeResize="0"/>
          <p:nvPr/>
        </p:nvPicPr>
        <p:blipFill rotWithShape="1">
          <a:blip r:embed="rId5">
            <a:alphaModFix/>
          </a:blip>
          <a:srcRect/>
          <a:stretch/>
        </p:blipFill>
        <p:spPr>
          <a:xfrm>
            <a:off x="7825612" y="1551783"/>
            <a:ext cx="4215674" cy="2566552"/>
          </a:xfrm>
          <a:prstGeom prst="rect">
            <a:avLst/>
          </a:prstGeom>
          <a:noFill/>
          <a:ln>
            <a:noFill/>
          </a:ln>
        </p:spPr>
      </p:pic>
      <p:pic>
        <p:nvPicPr>
          <p:cNvPr id="203" name="Google Shape;203;p38"/>
          <p:cNvPicPr preferRelativeResize="0"/>
          <p:nvPr/>
        </p:nvPicPr>
        <p:blipFill rotWithShape="1">
          <a:blip r:embed="rId6">
            <a:alphaModFix/>
          </a:blip>
          <a:srcRect/>
          <a:stretch/>
        </p:blipFill>
        <p:spPr>
          <a:xfrm>
            <a:off x="11288953" y="1299701"/>
            <a:ext cx="835397" cy="308454"/>
          </a:xfrm>
          <a:prstGeom prst="rect">
            <a:avLst/>
          </a:prstGeom>
          <a:noFill/>
          <a:ln>
            <a:noFill/>
          </a:ln>
        </p:spPr>
      </p:pic>
      <p:pic>
        <p:nvPicPr>
          <p:cNvPr id="204" name="Google Shape;204;p38"/>
          <p:cNvPicPr preferRelativeResize="0"/>
          <p:nvPr/>
        </p:nvPicPr>
        <p:blipFill rotWithShape="1">
          <a:blip r:embed="rId7">
            <a:alphaModFix/>
          </a:blip>
          <a:srcRect/>
          <a:stretch/>
        </p:blipFill>
        <p:spPr>
          <a:xfrm>
            <a:off x="6076975" y="4202821"/>
            <a:ext cx="1560350" cy="2057300"/>
          </a:xfrm>
          <a:prstGeom prst="rect">
            <a:avLst/>
          </a:prstGeom>
          <a:noFill/>
          <a:ln>
            <a:noFill/>
          </a:ln>
        </p:spPr>
      </p:pic>
      <p:pic>
        <p:nvPicPr>
          <p:cNvPr id="205" name="Google Shape;205;p38"/>
          <p:cNvPicPr preferRelativeResize="0"/>
          <p:nvPr/>
        </p:nvPicPr>
        <p:blipFill rotWithShape="1">
          <a:blip r:embed="rId8">
            <a:alphaModFix/>
          </a:blip>
          <a:srcRect/>
          <a:stretch/>
        </p:blipFill>
        <p:spPr>
          <a:xfrm>
            <a:off x="4020726" y="4276350"/>
            <a:ext cx="1995850" cy="1983775"/>
          </a:xfrm>
          <a:prstGeom prst="rect">
            <a:avLst/>
          </a:prstGeom>
          <a:noFill/>
          <a:ln>
            <a:noFill/>
          </a:ln>
        </p:spPr>
      </p:pic>
      <p:sp>
        <p:nvSpPr>
          <p:cNvPr id="206" name="Google Shape;206;p38"/>
          <p:cNvSpPr txBox="1"/>
          <p:nvPr/>
        </p:nvSpPr>
        <p:spPr>
          <a:xfrm>
            <a:off x="172253" y="89900"/>
            <a:ext cx="4927200" cy="7491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3466"/>
              <a:buFont typeface="Arial"/>
              <a:buNone/>
            </a:pPr>
            <a:r>
              <a:rPr lang="en" sz="3266" b="1">
                <a:solidFill>
                  <a:schemeClr val="dk1"/>
                </a:solidFill>
              </a:rPr>
              <a:t>Tree characteristics</a:t>
            </a:r>
            <a:endParaRPr sz="1200"/>
          </a:p>
        </p:txBody>
      </p:sp>
      <p:sp>
        <p:nvSpPr>
          <p:cNvPr id="207" name="Google Shape;207;p38"/>
          <p:cNvSpPr txBox="1"/>
          <p:nvPr/>
        </p:nvSpPr>
        <p:spPr>
          <a:xfrm>
            <a:off x="8420688" y="743250"/>
            <a:ext cx="3025500" cy="749100"/>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3466"/>
              <a:buFont typeface="Arial"/>
              <a:buNone/>
            </a:pPr>
            <a:r>
              <a:rPr lang="en" sz="3266" b="1">
                <a:solidFill>
                  <a:schemeClr val="dk1"/>
                </a:solidFill>
              </a:rPr>
              <a:t>Fire response</a:t>
            </a:r>
            <a:endParaRPr sz="1200"/>
          </a:p>
        </p:txBody>
      </p:sp>
      <p:pic>
        <p:nvPicPr>
          <p:cNvPr id="208" name="Google Shape;208;p38" title="PXL_20220328_174428144.PORTRAIT.jpg"/>
          <p:cNvPicPr preferRelativeResize="0"/>
          <p:nvPr/>
        </p:nvPicPr>
        <p:blipFill rotWithShape="1">
          <a:blip r:embed="rId9">
            <a:alphaModFix/>
          </a:blip>
          <a:srcRect l="20883" t="36078" r="16815"/>
          <a:stretch/>
        </p:blipFill>
        <p:spPr>
          <a:xfrm>
            <a:off x="8812975" y="4355550"/>
            <a:ext cx="1751475" cy="2137825"/>
          </a:xfrm>
          <a:prstGeom prst="rect">
            <a:avLst/>
          </a:prstGeom>
          <a:noFill/>
          <a:ln w="12700" cap="flat" cmpd="sng">
            <a:solidFill>
              <a:srgbClr val="000000"/>
            </a:solidFill>
            <a:prstDash val="solid"/>
            <a:miter lim="8000"/>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9"/>
          <p:cNvPicPr preferRelativeResize="0"/>
          <p:nvPr/>
        </p:nvPicPr>
        <p:blipFill rotWithShape="1">
          <a:blip r:embed="rId3">
            <a:alphaModFix/>
          </a:blip>
          <a:srcRect/>
          <a:stretch/>
        </p:blipFill>
        <p:spPr>
          <a:xfrm flipH="1">
            <a:off x="9316725" y="2229927"/>
            <a:ext cx="1767891" cy="2398143"/>
          </a:xfrm>
          <a:prstGeom prst="rect">
            <a:avLst/>
          </a:prstGeom>
          <a:noFill/>
          <a:ln>
            <a:noFill/>
          </a:ln>
        </p:spPr>
      </p:pic>
      <p:pic>
        <p:nvPicPr>
          <p:cNvPr id="214" name="Google Shape;214;p9" descr="A tree trunk with red and yellow paint&#10;&#10;Description automatically generated"/>
          <p:cNvPicPr preferRelativeResize="0"/>
          <p:nvPr/>
        </p:nvPicPr>
        <p:blipFill rotWithShape="1">
          <a:blip r:embed="rId4">
            <a:alphaModFix/>
          </a:blip>
          <a:srcRect/>
          <a:stretch/>
        </p:blipFill>
        <p:spPr>
          <a:xfrm>
            <a:off x="1792712" y="2285927"/>
            <a:ext cx="1767892" cy="2415605"/>
          </a:xfrm>
          <a:prstGeom prst="rect">
            <a:avLst/>
          </a:prstGeom>
          <a:noFill/>
          <a:ln>
            <a:noFill/>
          </a:ln>
        </p:spPr>
      </p:pic>
      <p:sp>
        <p:nvSpPr>
          <p:cNvPr id="215" name="Google Shape;215;p9"/>
          <p:cNvSpPr txBox="1"/>
          <p:nvPr/>
        </p:nvSpPr>
        <p:spPr>
          <a:xfrm>
            <a:off x="4718194" y="938137"/>
            <a:ext cx="1490400" cy="13995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2427"/>
              <a:buFont typeface="Arial"/>
              <a:buNone/>
            </a:pPr>
            <a:r>
              <a:rPr lang="en" sz="2427" b="1" i="0" u="none" strike="noStrike" cap="none">
                <a:solidFill>
                  <a:schemeClr val="dk1"/>
                </a:solidFill>
                <a:highlight>
                  <a:schemeClr val="lt2"/>
                </a:highlight>
                <a:latin typeface="Arial"/>
                <a:ea typeface="Arial"/>
                <a:cs typeface="Arial"/>
                <a:sym typeface="Arial"/>
              </a:rPr>
              <a:t>North</a:t>
            </a:r>
            <a:endParaRPr sz="2427" b="1" i="0" u="none" strike="noStrike" cap="none">
              <a:solidFill>
                <a:schemeClr val="dk1"/>
              </a:solidFill>
              <a:highlight>
                <a:schemeClr val="lt2"/>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2133"/>
              <a:buFont typeface="Arial"/>
              <a:buNone/>
            </a:pPr>
            <a:r>
              <a:rPr lang="en" sz="2133" b="0" i="0" u="none" strike="noStrike" cap="none">
                <a:solidFill>
                  <a:schemeClr val="dk1"/>
                </a:solidFill>
                <a:highlight>
                  <a:schemeClr val="lt2"/>
                </a:highlight>
                <a:latin typeface="Arial"/>
                <a:ea typeface="Arial"/>
                <a:cs typeface="Arial"/>
                <a:sym typeface="Arial"/>
              </a:rPr>
              <a:t>Dead,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33"/>
              <a:buFont typeface="Arial"/>
              <a:buNone/>
            </a:pPr>
            <a:r>
              <a:rPr lang="en" sz="2133" b="0" i="0" u="none" strike="noStrike" cap="none">
                <a:solidFill>
                  <a:schemeClr val="dk1"/>
                </a:solidFill>
                <a:highlight>
                  <a:schemeClr val="lt2"/>
                </a:highlight>
                <a:latin typeface="Arial"/>
                <a:ea typeface="Arial"/>
                <a:cs typeface="Arial"/>
                <a:sym typeface="Arial"/>
              </a:rPr>
              <a:t>Fungus</a:t>
            </a:r>
            <a:endParaRPr sz="2133" b="1" i="0" u="none" strike="noStrike" cap="none">
              <a:solidFill>
                <a:schemeClr val="dk1"/>
              </a:solidFill>
              <a:highlight>
                <a:schemeClr val="lt2"/>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rgbClr val="000000"/>
              </a:solidFill>
              <a:latin typeface="Arial"/>
              <a:ea typeface="Arial"/>
              <a:cs typeface="Arial"/>
              <a:sym typeface="Arial"/>
            </a:endParaRPr>
          </a:p>
        </p:txBody>
      </p:sp>
      <p:sp>
        <p:nvSpPr>
          <p:cNvPr id="216" name="Google Shape;216;p9"/>
          <p:cNvSpPr txBox="1"/>
          <p:nvPr/>
        </p:nvSpPr>
        <p:spPr>
          <a:xfrm>
            <a:off x="7539668" y="2790928"/>
            <a:ext cx="1767900" cy="12765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2427"/>
              <a:buFont typeface="Arial"/>
              <a:buNone/>
            </a:pPr>
            <a:r>
              <a:rPr lang="en" sz="2427" b="1" i="0" u="none" strike="noStrike" cap="none">
                <a:solidFill>
                  <a:schemeClr val="dk1"/>
                </a:solidFill>
                <a:highlight>
                  <a:schemeClr val="lt2"/>
                </a:highlight>
                <a:latin typeface="Arial"/>
                <a:ea typeface="Arial"/>
                <a:cs typeface="Arial"/>
                <a:sym typeface="Arial"/>
              </a:rPr>
              <a:t>East </a:t>
            </a:r>
            <a:endParaRPr sz="2427" b="1" i="0" u="none" strike="noStrike" cap="none">
              <a:solidFill>
                <a:schemeClr val="dk1"/>
              </a:solidFill>
              <a:highlight>
                <a:schemeClr val="lt2"/>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2133"/>
              <a:buFont typeface="Arial"/>
              <a:buNone/>
            </a:pPr>
            <a:r>
              <a:rPr lang="en" sz="2133" b="0" i="0" u="none" strike="noStrike" cap="none">
                <a:solidFill>
                  <a:schemeClr val="dk1"/>
                </a:solidFill>
                <a:highlight>
                  <a:schemeClr val="lt2"/>
                </a:highlight>
                <a:latin typeface="Arial"/>
                <a:ea typeface="Arial"/>
                <a:cs typeface="Arial"/>
                <a:sym typeface="Arial"/>
              </a:rPr>
              <a:t>Dead,</a:t>
            </a:r>
            <a:endParaRPr sz="2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33"/>
              <a:buFont typeface="Arial"/>
              <a:buNone/>
            </a:pPr>
            <a:r>
              <a:rPr lang="en" sz="2133" b="0" i="0" u="none" strike="noStrike" cap="none">
                <a:solidFill>
                  <a:schemeClr val="dk1"/>
                </a:solidFill>
                <a:highlight>
                  <a:schemeClr val="lt2"/>
                </a:highlight>
                <a:latin typeface="Arial"/>
                <a:ea typeface="Arial"/>
                <a:cs typeface="Arial"/>
                <a:sym typeface="Arial"/>
              </a:rPr>
              <a:t>No fungus</a:t>
            </a:r>
            <a:endParaRPr sz="2133" b="0" i="0" u="none" strike="noStrike" cap="none">
              <a:solidFill>
                <a:srgbClr val="000000"/>
              </a:solidFill>
              <a:highlight>
                <a:schemeClr val="lt2"/>
              </a:highlight>
              <a:latin typeface="Arial"/>
              <a:ea typeface="Arial"/>
              <a:cs typeface="Arial"/>
              <a:sym typeface="Arial"/>
            </a:endParaRPr>
          </a:p>
        </p:txBody>
      </p:sp>
      <p:sp>
        <p:nvSpPr>
          <p:cNvPr id="217" name="Google Shape;217;p9"/>
          <p:cNvSpPr txBox="1"/>
          <p:nvPr/>
        </p:nvSpPr>
        <p:spPr>
          <a:xfrm>
            <a:off x="4028036" y="4773181"/>
            <a:ext cx="2067900" cy="12765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2427"/>
              <a:buFont typeface="Arial"/>
              <a:buNone/>
            </a:pPr>
            <a:r>
              <a:rPr lang="en" sz="2427" b="1" i="0" u="none" strike="noStrike" cap="none">
                <a:solidFill>
                  <a:schemeClr val="dk1"/>
                </a:solidFill>
                <a:highlight>
                  <a:schemeClr val="lt2"/>
                </a:highlight>
                <a:latin typeface="Arial"/>
                <a:ea typeface="Arial"/>
                <a:cs typeface="Arial"/>
                <a:sym typeface="Arial"/>
              </a:rPr>
              <a:t>South</a:t>
            </a:r>
            <a:endParaRPr sz="2427" b="1" i="0" u="none" strike="noStrike" cap="none">
              <a:solidFill>
                <a:schemeClr val="dk1"/>
              </a:solidFill>
              <a:highlight>
                <a:schemeClr val="lt2"/>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2133"/>
              <a:buFont typeface="Arial"/>
              <a:buNone/>
            </a:pPr>
            <a:r>
              <a:rPr lang="en" sz="2133" b="0" i="0" u="none" strike="noStrike" cap="none">
                <a:solidFill>
                  <a:schemeClr val="dk1"/>
                </a:solidFill>
                <a:highlight>
                  <a:schemeClr val="lt2"/>
                </a:highlight>
                <a:latin typeface="Arial"/>
                <a:ea typeface="Arial"/>
                <a:cs typeface="Arial"/>
                <a:sym typeface="Arial"/>
              </a:rPr>
              <a:t>Alive, </a:t>
            </a:r>
            <a:endParaRPr sz="2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133"/>
              <a:buFont typeface="Arial"/>
              <a:buNone/>
            </a:pPr>
            <a:r>
              <a:rPr lang="en" sz="2133" b="0" i="0" u="none" strike="noStrike" cap="none">
                <a:solidFill>
                  <a:schemeClr val="dk1"/>
                </a:solidFill>
                <a:highlight>
                  <a:schemeClr val="lt2"/>
                </a:highlight>
                <a:latin typeface="Arial"/>
                <a:ea typeface="Arial"/>
                <a:cs typeface="Arial"/>
                <a:sym typeface="Arial"/>
              </a:rPr>
              <a:t>No fungus </a:t>
            </a:r>
            <a:endParaRPr sz="2133" b="0" i="0" u="none" strike="noStrike" cap="none">
              <a:solidFill>
                <a:srgbClr val="000000"/>
              </a:solidFill>
              <a:highlight>
                <a:schemeClr val="lt2"/>
              </a:highlight>
              <a:latin typeface="Arial"/>
              <a:ea typeface="Arial"/>
              <a:cs typeface="Arial"/>
              <a:sym typeface="Arial"/>
            </a:endParaRPr>
          </a:p>
        </p:txBody>
      </p:sp>
      <p:sp>
        <p:nvSpPr>
          <p:cNvPr id="218" name="Google Shape;218;p9"/>
          <p:cNvSpPr txBox="1"/>
          <p:nvPr/>
        </p:nvSpPr>
        <p:spPr>
          <a:xfrm>
            <a:off x="3758724" y="3020457"/>
            <a:ext cx="1767900" cy="1276500"/>
          </a:xfrm>
          <a:prstGeom prst="rect">
            <a:avLst/>
          </a:prstGeom>
          <a:noFill/>
          <a:ln>
            <a:noFill/>
          </a:ln>
        </p:spPr>
        <p:txBody>
          <a:bodyPr spcFirstLastPara="1" wrap="square" lIns="121900" tIns="121900" rIns="121900" bIns="121900" anchor="t" anchorCtr="0">
            <a:spAutoFit/>
          </a:bodyPr>
          <a:lstStyle/>
          <a:p>
            <a:pPr marL="0" marR="0" lvl="0" indent="0" algn="ctr" rtl="0">
              <a:lnSpc>
                <a:spcPct val="100000"/>
              </a:lnSpc>
              <a:spcBef>
                <a:spcPts val="0"/>
              </a:spcBef>
              <a:spcAft>
                <a:spcPts val="0"/>
              </a:spcAft>
              <a:buClr>
                <a:srgbClr val="000000"/>
              </a:buClr>
              <a:buSzPts val="2427"/>
              <a:buFont typeface="Arial"/>
              <a:buNone/>
            </a:pPr>
            <a:r>
              <a:rPr lang="en" sz="2427" b="1" i="0" u="none" strike="noStrike" cap="none">
                <a:solidFill>
                  <a:schemeClr val="dk1"/>
                </a:solidFill>
                <a:highlight>
                  <a:schemeClr val="lt2"/>
                </a:highlight>
                <a:latin typeface="Arial"/>
                <a:ea typeface="Arial"/>
                <a:cs typeface="Arial"/>
                <a:sym typeface="Arial"/>
              </a:rPr>
              <a:t>West </a:t>
            </a:r>
            <a:endParaRPr sz="2427" b="1" i="0" u="none" strike="noStrike" cap="none">
              <a:solidFill>
                <a:schemeClr val="dk1"/>
              </a:solidFill>
              <a:highlight>
                <a:schemeClr val="lt2"/>
              </a:highlight>
              <a:latin typeface="Arial"/>
              <a:ea typeface="Arial"/>
              <a:cs typeface="Arial"/>
              <a:sym typeface="Arial"/>
            </a:endParaRPr>
          </a:p>
          <a:p>
            <a:pPr marL="0" marR="0" lvl="0" indent="0" algn="ctr" rtl="0">
              <a:lnSpc>
                <a:spcPct val="100000"/>
              </a:lnSpc>
              <a:spcBef>
                <a:spcPts val="0"/>
              </a:spcBef>
              <a:spcAft>
                <a:spcPts val="0"/>
              </a:spcAft>
              <a:buClr>
                <a:srgbClr val="000000"/>
              </a:buClr>
              <a:buSzPts val="2133"/>
              <a:buFont typeface="Arial"/>
              <a:buNone/>
            </a:pPr>
            <a:r>
              <a:rPr lang="en" sz="2133" b="0" i="0" u="none" strike="noStrike" cap="none">
                <a:solidFill>
                  <a:schemeClr val="dk1"/>
                </a:solidFill>
                <a:highlight>
                  <a:schemeClr val="lt2"/>
                </a:highlight>
                <a:latin typeface="Arial"/>
                <a:ea typeface="Arial"/>
                <a:cs typeface="Arial"/>
                <a:sym typeface="Arial"/>
              </a:rPr>
              <a:t>Alive, Fungus</a:t>
            </a:r>
            <a:endParaRPr sz="2133" b="1" i="0" u="none" strike="noStrike" cap="none">
              <a:solidFill>
                <a:schemeClr val="dk1"/>
              </a:solidFill>
              <a:highlight>
                <a:schemeClr val="lt2"/>
              </a:highlight>
              <a:latin typeface="Arial"/>
              <a:ea typeface="Arial"/>
              <a:cs typeface="Arial"/>
              <a:sym typeface="Arial"/>
            </a:endParaRPr>
          </a:p>
        </p:txBody>
      </p:sp>
      <p:sp>
        <p:nvSpPr>
          <p:cNvPr id="219" name="Google Shape;219;p9"/>
          <p:cNvSpPr txBox="1"/>
          <p:nvPr/>
        </p:nvSpPr>
        <p:spPr>
          <a:xfrm>
            <a:off x="336088" y="108371"/>
            <a:ext cx="3808268" cy="763600"/>
          </a:xfrm>
          <a:prstGeom prst="rect">
            <a:avLst/>
          </a:prstGeom>
          <a:noFill/>
          <a:ln>
            <a:noFill/>
          </a:ln>
        </p:spPr>
        <p:txBody>
          <a:bodyPr spcFirstLastPara="1" wrap="square" lIns="121900" tIns="121900" rIns="121900" bIns="121900" anchor="t" anchorCtr="0">
            <a:normAutofit fontScale="90000"/>
          </a:bodyPr>
          <a:lstStyle/>
          <a:p>
            <a:pPr marL="0" marR="0" lvl="0" indent="0" algn="l" rtl="0">
              <a:lnSpc>
                <a:spcPct val="100000"/>
              </a:lnSpc>
              <a:spcBef>
                <a:spcPts val="0"/>
              </a:spcBef>
              <a:spcAft>
                <a:spcPts val="0"/>
              </a:spcAft>
              <a:buClr>
                <a:srgbClr val="000000"/>
              </a:buClr>
              <a:buSzPct val="100000"/>
              <a:buFont typeface="Arial"/>
              <a:buNone/>
            </a:pPr>
            <a:r>
              <a:rPr lang="en" sz="3733" b="1" i="0" u="none" strike="noStrike" cap="none">
                <a:solidFill>
                  <a:schemeClr val="dk1"/>
                </a:solidFill>
                <a:latin typeface="Arial"/>
                <a:ea typeface="Arial"/>
                <a:cs typeface="Arial"/>
                <a:sym typeface="Arial"/>
              </a:rPr>
              <a:t>Cambium checks</a:t>
            </a:r>
            <a:endParaRPr sz="2400" b="0" i="0" u="none" strike="noStrike" cap="none">
              <a:solidFill>
                <a:schemeClr val="dk1"/>
              </a:solidFill>
              <a:latin typeface="Arial"/>
              <a:ea typeface="Arial"/>
              <a:cs typeface="Arial"/>
              <a:sym typeface="Arial"/>
            </a:endParaRPr>
          </a:p>
        </p:txBody>
      </p:sp>
      <p:cxnSp>
        <p:nvCxnSpPr>
          <p:cNvPr id="220" name="Google Shape;220;p9"/>
          <p:cNvCxnSpPr/>
          <p:nvPr/>
        </p:nvCxnSpPr>
        <p:spPr>
          <a:xfrm>
            <a:off x="3753293" y="1171439"/>
            <a:ext cx="5418385" cy="4974180"/>
          </a:xfrm>
          <a:prstGeom prst="straightConnector1">
            <a:avLst/>
          </a:prstGeom>
          <a:noFill/>
          <a:ln w="38100" cap="flat" cmpd="sng">
            <a:solidFill>
              <a:schemeClr val="dk1"/>
            </a:solidFill>
            <a:prstDash val="solid"/>
            <a:miter lim="8000"/>
            <a:headEnd type="none" w="sm" len="sm"/>
            <a:tailEnd type="none" w="sm" len="sm"/>
          </a:ln>
        </p:spPr>
      </p:cxnSp>
      <p:cxnSp>
        <p:nvCxnSpPr>
          <p:cNvPr id="221" name="Google Shape;221;p9"/>
          <p:cNvCxnSpPr/>
          <p:nvPr/>
        </p:nvCxnSpPr>
        <p:spPr>
          <a:xfrm flipH="1">
            <a:off x="3136605" y="938137"/>
            <a:ext cx="6035073" cy="5111187"/>
          </a:xfrm>
          <a:prstGeom prst="straightConnector1">
            <a:avLst/>
          </a:prstGeom>
          <a:noFill/>
          <a:ln w="38100" cap="flat" cmpd="sng">
            <a:solidFill>
              <a:schemeClr val="dk1"/>
            </a:solidFill>
            <a:prstDash val="solid"/>
            <a:miter lim="8000"/>
            <a:headEnd type="none" w="sm" len="sm"/>
            <a:tailEnd type="none" w="sm" len="sm"/>
          </a:ln>
        </p:spPr>
      </p:cxnSp>
      <p:pic>
        <p:nvPicPr>
          <p:cNvPr id="222" name="Google Shape;222;p9" descr="A close up of a tree trunk&#10;&#10;Description automatically generated"/>
          <p:cNvPicPr preferRelativeResize="0"/>
          <p:nvPr/>
        </p:nvPicPr>
        <p:blipFill rotWithShape="1">
          <a:blip r:embed="rId5">
            <a:alphaModFix/>
          </a:blip>
          <a:srcRect/>
          <a:stretch/>
        </p:blipFill>
        <p:spPr>
          <a:xfrm>
            <a:off x="5858845" y="4595671"/>
            <a:ext cx="1618676" cy="2181780"/>
          </a:xfrm>
          <a:prstGeom prst="rect">
            <a:avLst/>
          </a:prstGeom>
          <a:noFill/>
          <a:ln>
            <a:noFill/>
          </a:ln>
        </p:spPr>
      </p:pic>
      <p:pic>
        <p:nvPicPr>
          <p:cNvPr id="223" name="Google Shape;223;p9" descr="A tree trunk with bark and debris&#10;&#10;Description automatically generated with medium confidence"/>
          <p:cNvPicPr preferRelativeResize="0"/>
          <p:nvPr/>
        </p:nvPicPr>
        <p:blipFill rotWithShape="1">
          <a:blip r:embed="rId6">
            <a:alphaModFix/>
          </a:blip>
          <a:srcRect/>
          <a:stretch/>
        </p:blipFill>
        <p:spPr>
          <a:xfrm>
            <a:off x="6057294" y="169709"/>
            <a:ext cx="1536192" cy="208267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2"/>
          <p:cNvSpPr txBox="1">
            <a:spLocks noGrp="1"/>
          </p:cNvSpPr>
          <p:nvPr>
            <p:ph type="title"/>
          </p:nvPr>
        </p:nvSpPr>
        <p:spPr>
          <a:xfrm>
            <a:off x="169859" y="47171"/>
            <a:ext cx="11360800" cy="7636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Clr>
                <a:schemeClr val="dk1"/>
              </a:buClr>
              <a:buSzPct val="111111"/>
              <a:buFont typeface="Play"/>
              <a:buNone/>
            </a:pPr>
            <a:r>
              <a:rPr lang="en" b="1">
                <a:latin typeface="Roboto"/>
                <a:ea typeface="Roboto"/>
                <a:cs typeface="Roboto"/>
                <a:sym typeface="Roboto"/>
              </a:rPr>
              <a:t>Sonic tomography</a:t>
            </a:r>
            <a:endParaRPr b="1">
              <a:latin typeface="Roboto"/>
              <a:ea typeface="Roboto"/>
              <a:cs typeface="Roboto"/>
              <a:sym typeface="Roboto"/>
            </a:endParaRPr>
          </a:p>
        </p:txBody>
      </p:sp>
      <p:sp>
        <p:nvSpPr>
          <p:cNvPr id="229" name="Google Shape;229;p12"/>
          <p:cNvSpPr txBox="1"/>
          <p:nvPr/>
        </p:nvSpPr>
        <p:spPr>
          <a:xfrm>
            <a:off x="-75882" y="661516"/>
            <a:ext cx="7104835" cy="2928967"/>
          </a:xfrm>
          <a:prstGeom prst="rect">
            <a:avLst/>
          </a:prstGeom>
          <a:noFill/>
          <a:ln>
            <a:noFill/>
          </a:ln>
        </p:spPr>
        <p:txBody>
          <a:bodyPr spcFirstLastPara="1" wrap="square" lIns="121900" tIns="121900" rIns="121900" bIns="121900" anchor="t" anchorCtr="0">
            <a:spAutoFit/>
          </a:bodyPr>
          <a:lstStyle/>
          <a:p>
            <a:pPr marL="609585" marR="0" lvl="0" indent="-499520" algn="l" rtl="0">
              <a:lnSpc>
                <a:spcPct val="115000"/>
              </a:lnSpc>
              <a:spcBef>
                <a:spcPts val="1600"/>
              </a:spcBef>
              <a:spcAft>
                <a:spcPts val="0"/>
              </a:spcAft>
              <a:buClr>
                <a:schemeClr val="dk1"/>
              </a:buClr>
              <a:buSzPts val="2300"/>
              <a:buFont typeface="Roboto"/>
              <a:buChar char="●"/>
            </a:pPr>
            <a:r>
              <a:rPr lang="en" sz="2800" b="0" i="0" u="none" strike="noStrike" cap="none">
                <a:solidFill>
                  <a:schemeClr val="dk1"/>
                </a:solidFill>
                <a:latin typeface="Roboto"/>
                <a:ea typeface="Roboto"/>
                <a:cs typeface="Roboto"/>
                <a:sym typeface="Roboto"/>
              </a:rPr>
              <a:t>Noninvasive technology, PiCUS 3 Sonic Tomograph</a:t>
            </a:r>
            <a:endParaRPr sz="2800" b="0" i="0" u="none" strike="noStrike" cap="none">
              <a:solidFill>
                <a:schemeClr val="dk1"/>
              </a:solidFill>
              <a:latin typeface="Roboto"/>
              <a:ea typeface="Roboto"/>
              <a:cs typeface="Roboto"/>
              <a:sym typeface="Roboto"/>
            </a:endParaRPr>
          </a:p>
          <a:p>
            <a:pPr marL="609585" marR="0" lvl="0" indent="-499520" algn="l" rtl="0">
              <a:lnSpc>
                <a:spcPct val="115000"/>
              </a:lnSpc>
              <a:spcBef>
                <a:spcPts val="0"/>
              </a:spcBef>
              <a:spcAft>
                <a:spcPts val="0"/>
              </a:spcAft>
              <a:buClr>
                <a:schemeClr val="dk1"/>
              </a:buClr>
              <a:buSzPts val="2300"/>
              <a:buFont typeface="Roboto"/>
              <a:buChar char="●"/>
            </a:pPr>
            <a:r>
              <a:rPr lang="en" sz="2800" b="0" i="0" u="none" strike="noStrike" cap="none">
                <a:solidFill>
                  <a:schemeClr val="dk1"/>
                </a:solidFill>
                <a:latin typeface="Roboto"/>
                <a:ea typeface="Roboto"/>
                <a:cs typeface="Roboto"/>
                <a:sym typeface="Roboto"/>
              </a:rPr>
              <a:t>Structural integrity at 1m from base</a:t>
            </a:r>
            <a:endParaRPr sz="2800" b="0" i="0" u="none" strike="noStrike" cap="none">
              <a:solidFill>
                <a:schemeClr val="dk1"/>
              </a:solidFill>
              <a:latin typeface="Roboto"/>
              <a:ea typeface="Roboto"/>
              <a:cs typeface="Roboto"/>
              <a:sym typeface="Roboto"/>
            </a:endParaRPr>
          </a:p>
          <a:p>
            <a:pPr marL="609585" marR="0" lvl="0" indent="-499520" algn="l" rtl="0">
              <a:lnSpc>
                <a:spcPct val="115000"/>
              </a:lnSpc>
              <a:spcBef>
                <a:spcPts val="0"/>
              </a:spcBef>
              <a:spcAft>
                <a:spcPts val="0"/>
              </a:spcAft>
              <a:buClr>
                <a:schemeClr val="dk1"/>
              </a:buClr>
              <a:buSzPts val="2300"/>
              <a:buFont typeface="Roboto"/>
              <a:buChar char="●"/>
            </a:pPr>
            <a:r>
              <a:rPr lang="en" sz="2800" b="0" i="0" u="none" strike="noStrike" cap="none">
                <a:solidFill>
                  <a:schemeClr val="dk1"/>
                </a:solidFill>
                <a:latin typeface="Roboto"/>
                <a:ea typeface="Roboto"/>
                <a:cs typeface="Roboto"/>
                <a:sym typeface="Roboto"/>
              </a:rPr>
              <a:t>Measures velocity of sound</a:t>
            </a:r>
            <a:endParaRPr sz="2800" b="0" i="0" u="none" strike="noStrike" cap="none">
              <a:solidFill>
                <a:schemeClr val="dk1"/>
              </a:solidFill>
              <a:latin typeface="Roboto"/>
              <a:ea typeface="Roboto"/>
              <a:cs typeface="Roboto"/>
              <a:sym typeface="Roboto"/>
            </a:endParaRPr>
          </a:p>
          <a:p>
            <a:pPr marL="609585" marR="0" lvl="0" indent="-499520" algn="l" rtl="0">
              <a:lnSpc>
                <a:spcPct val="115000"/>
              </a:lnSpc>
              <a:spcBef>
                <a:spcPts val="0"/>
              </a:spcBef>
              <a:spcAft>
                <a:spcPts val="0"/>
              </a:spcAft>
              <a:buClr>
                <a:schemeClr val="dk1"/>
              </a:buClr>
              <a:buSzPts val="2300"/>
              <a:buFont typeface="Roboto"/>
              <a:buChar char="●"/>
            </a:pPr>
            <a:r>
              <a:rPr lang="en" sz="2800" b="0" i="0" u="none" strike="noStrike" cap="none">
                <a:solidFill>
                  <a:schemeClr val="dk1"/>
                </a:solidFill>
                <a:latin typeface="Roboto"/>
                <a:ea typeface="Roboto"/>
                <a:cs typeface="Roboto"/>
                <a:sym typeface="Roboto"/>
              </a:rPr>
              <a:t>Sound travels faster in solid wood</a:t>
            </a:r>
            <a:endParaRPr sz="2800" b="0" i="0" u="none" strike="noStrike" cap="none">
              <a:solidFill>
                <a:schemeClr val="dk1"/>
              </a:solidFill>
              <a:latin typeface="Roboto"/>
              <a:ea typeface="Roboto"/>
              <a:cs typeface="Roboto"/>
              <a:sym typeface="Roboto"/>
            </a:endParaRPr>
          </a:p>
        </p:txBody>
      </p:sp>
      <p:sp>
        <p:nvSpPr>
          <p:cNvPr id="230" name="Google Shape;230;p12"/>
          <p:cNvSpPr/>
          <p:nvPr/>
        </p:nvSpPr>
        <p:spPr>
          <a:xfrm>
            <a:off x="5417557" y="6063346"/>
            <a:ext cx="334471" cy="379821"/>
          </a:xfrm>
          <a:prstGeom prst="rect">
            <a:avLst/>
          </a:prstGeom>
          <a:gradFill>
            <a:gsLst>
              <a:gs pos="0">
                <a:srgbClr val="8B0385"/>
              </a:gs>
              <a:gs pos="25000">
                <a:srgbClr val="8B0385"/>
              </a:gs>
              <a:gs pos="65000">
                <a:srgbClr val="0E5BA9"/>
              </a:gs>
              <a:gs pos="89000">
                <a:srgbClr val="8BB5DA"/>
              </a:gs>
              <a:gs pos="100000">
                <a:srgbClr val="8BB5DA"/>
              </a:gs>
            </a:gsLst>
            <a:lin ang="5400000" scaled="0"/>
          </a:gradFill>
          <a:ln w="12700" cap="flat" cmpd="sng">
            <a:solidFill>
              <a:schemeClr val="dk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31" name="Google Shape;231;p12"/>
          <p:cNvSpPr txBox="1"/>
          <p:nvPr/>
        </p:nvSpPr>
        <p:spPr>
          <a:xfrm>
            <a:off x="5752027" y="6118715"/>
            <a:ext cx="3091091" cy="268149"/>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Severe Decay</a:t>
            </a:r>
            <a:endParaRPr sz="2400" b="0" i="0" u="none" strike="noStrike" cap="none">
              <a:solidFill>
                <a:schemeClr val="dk1"/>
              </a:solidFill>
              <a:latin typeface="Arial"/>
              <a:ea typeface="Arial"/>
              <a:cs typeface="Arial"/>
              <a:sym typeface="Arial"/>
            </a:endParaRPr>
          </a:p>
        </p:txBody>
      </p:sp>
      <p:sp>
        <p:nvSpPr>
          <p:cNvPr id="232" name="Google Shape;232;p12"/>
          <p:cNvSpPr/>
          <p:nvPr/>
        </p:nvSpPr>
        <p:spPr>
          <a:xfrm>
            <a:off x="7590911" y="5631116"/>
            <a:ext cx="334471" cy="379821"/>
          </a:xfrm>
          <a:prstGeom prst="rect">
            <a:avLst/>
          </a:prstGeom>
          <a:gradFill>
            <a:gsLst>
              <a:gs pos="0">
                <a:srgbClr val="66482C"/>
              </a:gs>
              <a:gs pos="47000">
                <a:srgbClr val="66482C"/>
              </a:gs>
              <a:gs pos="88000">
                <a:srgbClr val="030200"/>
              </a:gs>
              <a:gs pos="100000">
                <a:srgbClr val="030200"/>
              </a:gs>
            </a:gsLst>
            <a:lin ang="5400000" scaled="0"/>
          </a:gradFill>
          <a:ln w="12700" cap="flat" cmpd="sng">
            <a:solidFill>
              <a:schemeClr val="dk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33" name="Google Shape;233;p12"/>
          <p:cNvSpPr/>
          <p:nvPr/>
        </p:nvSpPr>
        <p:spPr>
          <a:xfrm>
            <a:off x="5417557" y="5623404"/>
            <a:ext cx="334471" cy="379821"/>
          </a:xfrm>
          <a:prstGeom prst="rect">
            <a:avLst/>
          </a:prstGeom>
          <a:solidFill>
            <a:srgbClr val="18BB5D"/>
          </a:solidFill>
          <a:ln w="12700" cap="flat" cmpd="sng">
            <a:solidFill>
              <a:schemeClr val="dk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34" name="Google Shape;234;p12"/>
          <p:cNvSpPr txBox="1"/>
          <p:nvPr/>
        </p:nvSpPr>
        <p:spPr>
          <a:xfrm>
            <a:off x="5782952" y="5685811"/>
            <a:ext cx="1566972" cy="145348"/>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Decay</a:t>
            </a:r>
            <a:endParaRPr sz="2400" b="0" i="0" u="none" strike="noStrike" cap="none">
              <a:solidFill>
                <a:schemeClr val="dk1"/>
              </a:solidFill>
              <a:latin typeface="Arial"/>
              <a:ea typeface="Arial"/>
              <a:cs typeface="Arial"/>
              <a:sym typeface="Arial"/>
            </a:endParaRPr>
          </a:p>
        </p:txBody>
      </p:sp>
      <p:sp>
        <p:nvSpPr>
          <p:cNvPr id="235" name="Google Shape;235;p12"/>
          <p:cNvSpPr txBox="1"/>
          <p:nvPr/>
        </p:nvSpPr>
        <p:spPr>
          <a:xfrm>
            <a:off x="7956307" y="5646787"/>
            <a:ext cx="1548152" cy="268149"/>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Healthy</a:t>
            </a:r>
            <a:endParaRPr sz="2400" b="0" i="0" u="none" strike="noStrike" cap="none">
              <a:solidFill>
                <a:schemeClr val="dk1"/>
              </a:solidFill>
              <a:latin typeface="Arial"/>
              <a:ea typeface="Arial"/>
              <a:cs typeface="Arial"/>
              <a:sym typeface="Arial"/>
            </a:endParaRPr>
          </a:p>
        </p:txBody>
      </p:sp>
      <p:pic>
        <p:nvPicPr>
          <p:cNvPr id="236" name="Google Shape;236;p12" descr="A colorful circle with numbers&#10;&#10;Description automatically generated"/>
          <p:cNvPicPr preferRelativeResize="0"/>
          <p:nvPr/>
        </p:nvPicPr>
        <p:blipFill rotWithShape="1">
          <a:blip r:embed="rId3">
            <a:alphaModFix/>
          </a:blip>
          <a:srcRect/>
          <a:stretch/>
        </p:blipFill>
        <p:spPr>
          <a:xfrm>
            <a:off x="6479428" y="1547191"/>
            <a:ext cx="3763617" cy="3763617"/>
          </a:xfrm>
          <a:prstGeom prst="rect">
            <a:avLst/>
          </a:prstGeom>
          <a:noFill/>
          <a:ln w="28575" cap="flat" cmpd="sng">
            <a:solidFill>
              <a:schemeClr val="dk1"/>
            </a:solidFill>
            <a:prstDash val="solid"/>
            <a:round/>
            <a:headEnd type="none" w="sm" len="sm"/>
            <a:tailEnd type="none" w="sm" len="sm"/>
          </a:ln>
        </p:spPr>
      </p:pic>
      <p:pic>
        <p:nvPicPr>
          <p:cNvPr id="237" name="Google Shape;237;p12" descr="A person and person in the woods&#10;&#10;Description automatically generated"/>
          <p:cNvPicPr preferRelativeResize="0"/>
          <p:nvPr/>
        </p:nvPicPr>
        <p:blipFill rotWithShape="1">
          <a:blip r:embed="rId4">
            <a:alphaModFix/>
          </a:blip>
          <a:srcRect/>
          <a:stretch/>
        </p:blipFill>
        <p:spPr>
          <a:xfrm>
            <a:off x="41523" y="3864334"/>
            <a:ext cx="4884821" cy="2747712"/>
          </a:xfrm>
          <a:prstGeom prst="rect">
            <a:avLst/>
          </a:prstGeom>
          <a:noFill/>
          <a:ln>
            <a:noFill/>
          </a:ln>
        </p:spPr>
      </p:pic>
      <p:pic>
        <p:nvPicPr>
          <p:cNvPr id="238" name="Google Shape;238;p12"/>
          <p:cNvPicPr preferRelativeResize="0"/>
          <p:nvPr/>
        </p:nvPicPr>
        <p:blipFill rotWithShape="1">
          <a:blip r:embed="rId5">
            <a:alphaModFix/>
          </a:blip>
          <a:srcRect/>
          <a:stretch/>
        </p:blipFill>
        <p:spPr>
          <a:xfrm>
            <a:off x="10273970" y="-47171"/>
            <a:ext cx="1864144" cy="6858000"/>
          </a:xfrm>
          <a:prstGeom prst="rect">
            <a:avLst/>
          </a:prstGeom>
          <a:noFill/>
          <a:ln>
            <a:noFill/>
          </a:ln>
        </p:spPr>
      </p:pic>
      <p:sp>
        <p:nvSpPr>
          <p:cNvPr id="239" name="Google Shape;239;p12"/>
          <p:cNvSpPr/>
          <p:nvPr/>
        </p:nvSpPr>
        <p:spPr>
          <a:xfrm>
            <a:off x="10909154" y="6271980"/>
            <a:ext cx="381000" cy="138547"/>
          </a:xfrm>
          <a:prstGeom prst="rect">
            <a:avLst/>
          </a:prstGeom>
          <a:solidFill>
            <a:srgbClr val="FF0000"/>
          </a:solidFill>
          <a:ln w="25400" cap="flat" cmpd="sng">
            <a:solidFill>
              <a:srgbClr val="FF0000"/>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cxnSp>
        <p:nvCxnSpPr>
          <p:cNvPr id="240" name="Google Shape;240;p12"/>
          <p:cNvCxnSpPr>
            <a:endCxn id="239" idx="1"/>
          </p:cNvCxnSpPr>
          <p:nvPr/>
        </p:nvCxnSpPr>
        <p:spPr>
          <a:xfrm>
            <a:off x="9215654" y="4621054"/>
            <a:ext cx="1693500" cy="1720200"/>
          </a:xfrm>
          <a:prstGeom prst="straightConnector1">
            <a:avLst/>
          </a:prstGeom>
          <a:noFill/>
          <a:ln w="22225" cap="flat" cmpd="sng">
            <a:solidFill>
              <a:srgbClr val="FF0000"/>
            </a:solidFill>
            <a:prstDash val="dash"/>
            <a:round/>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13"/>
          <p:cNvSpPr/>
          <p:nvPr/>
        </p:nvSpPr>
        <p:spPr>
          <a:xfrm>
            <a:off x="6273800" y="510209"/>
            <a:ext cx="5191267" cy="51912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13"/>
          <p:cNvSpPr txBox="1"/>
          <p:nvPr/>
        </p:nvSpPr>
        <p:spPr>
          <a:xfrm>
            <a:off x="264133" y="1625601"/>
            <a:ext cx="5908000" cy="3283294"/>
          </a:xfrm>
          <a:prstGeom prst="rect">
            <a:avLst/>
          </a:prstGeom>
          <a:noFill/>
          <a:ln>
            <a:noFill/>
          </a:ln>
        </p:spPr>
        <p:txBody>
          <a:bodyPr spcFirstLastPara="1" wrap="square" lIns="121900" tIns="121900" rIns="121900" bIns="121900" anchor="t" anchorCtr="0">
            <a:spAutoFit/>
          </a:bodyPr>
          <a:lstStyle/>
          <a:p>
            <a:pPr marL="609585" marR="0" lvl="0" indent="-474120" algn="l" rtl="0">
              <a:lnSpc>
                <a:spcPct val="115000"/>
              </a:lnSpc>
              <a:spcBef>
                <a:spcPts val="1600"/>
              </a:spcBef>
              <a:spcAft>
                <a:spcPts val="0"/>
              </a:spcAft>
              <a:buClr>
                <a:schemeClr val="dk1"/>
              </a:buClr>
              <a:buSzPts val="2000"/>
              <a:buFont typeface="Roboto"/>
              <a:buChar char="●"/>
            </a:pPr>
            <a:r>
              <a:rPr lang="en" sz="2667" b="0" i="0" u="none" strike="noStrike" cap="none">
                <a:solidFill>
                  <a:schemeClr val="dk1"/>
                </a:solidFill>
                <a:latin typeface="Roboto"/>
                <a:ea typeface="Roboto"/>
                <a:cs typeface="Roboto"/>
                <a:sym typeface="Roboto"/>
              </a:rPr>
              <a:t>Noninvasive technology, PiCUS treetronic</a:t>
            </a:r>
            <a:endParaRPr sz="2667" b="0" i="0" u="none" strike="noStrike" cap="none">
              <a:solidFill>
                <a:schemeClr val="dk1"/>
              </a:solidFill>
              <a:latin typeface="Roboto"/>
              <a:ea typeface="Roboto"/>
              <a:cs typeface="Roboto"/>
              <a:sym typeface="Roboto"/>
            </a:endParaRPr>
          </a:p>
          <a:p>
            <a:pPr marL="609585" marR="0" lvl="0" indent="-474120" algn="l" rtl="0">
              <a:lnSpc>
                <a:spcPct val="115000"/>
              </a:lnSpc>
              <a:spcBef>
                <a:spcPts val="0"/>
              </a:spcBef>
              <a:spcAft>
                <a:spcPts val="0"/>
              </a:spcAft>
              <a:buClr>
                <a:schemeClr val="dk1"/>
              </a:buClr>
              <a:buSzPts val="2000"/>
              <a:buFont typeface="Roboto"/>
              <a:buChar char="●"/>
            </a:pPr>
            <a:r>
              <a:rPr lang="en" sz="2667" b="0" i="0" u="none" strike="noStrike" cap="none">
                <a:solidFill>
                  <a:schemeClr val="dk1"/>
                </a:solidFill>
                <a:latin typeface="Roboto"/>
                <a:ea typeface="Roboto"/>
                <a:cs typeface="Roboto"/>
                <a:sym typeface="Roboto"/>
              </a:rPr>
              <a:t>Scan shows the water content of the same cross section</a:t>
            </a:r>
            <a:endParaRPr sz="2667" b="0" i="0" u="none" strike="noStrike" cap="none">
              <a:solidFill>
                <a:schemeClr val="dk1"/>
              </a:solidFill>
              <a:latin typeface="Roboto"/>
              <a:ea typeface="Roboto"/>
              <a:cs typeface="Roboto"/>
              <a:sym typeface="Roboto"/>
            </a:endParaRPr>
          </a:p>
          <a:p>
            <a:pPr marL="609585" marR="0" lvl="0" indent="-474120" algn="l" rtl="0">
              <a:lnSpc>
                <a:spcPct val="115000"/>
              </a:lnSpc>
              <a:spcBef>
                <a:spcPts val="0"/>
              </a:spcBef>
              <a:spcAft>
                <a:spcPts val="0"/>
              </a:spcAft>
              <a:buClr>
                <a:schemeClr val="dk1"/>
              </a:buClr>
              <a:buSzPts val="2000"/>
              <a:buFont typeface="Roboto"/>
              <a:buChar char="●"/>
            </a:pPr>
            <a:r>
              <a:rPr lang="en" sz="2667" b="0" i="0" u="none" strike="noStrike" cap="none">
                <a:solidFill>
                  <a:schemeClr val="dk1"/>
                </a:solidFill>
                <a:latin typeface="Roboto"/>
                <a:ea typeface="Roboto"/>
                <a:cs typeface="Roboto"/>
                <a:sym typeface="Roboto"/>
              </a:rPr>
              <a:t>Develop electrical conductivity ‘map’</a:t>
            </a:r>
            <a:endParaRPr sz="2667" b="0" i="0" u="none" strike="noStrike" cap="none">
              <a:solidFill>
                <a:schemeClr val="dk1"/>
              </a:solidFill>
              <a:latin typeface="Roboto"/>
              <a:ea typeface="Roboto"/>
              <a:cs typeface="Roboto"/>
              <a:sym typeface="Roboto"/>
            </a:endParaRPr>
          </a:p>
        </p:txBody>
      </p:sp>
      <p:sp>
        <p:nvSpPr>
          <p:cNvPr id="247" name="Google Shape;247;p13"/>
          <p:cNvSpPr/>
          <p:nvPr/>
        </p:nvSpPr>
        <p:spPr>
          <a:xfrm>
            <a:off x="6999599" y="6256906"/>
            <a:ext cx="334471" cy="379821"/>
          </a:xfrm>
          <a:prstGeom prst="rect">
            <a:avLst/>
          </a:prstGeom>
          <a:solidFill>
            <a:srgbClr val="060090"/>
          </a:solidFill>
          <a:ln w="12700" cap="flat" cmpd="sng">
            <a:solidFill>
              <a:schemeClr val="dk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48" name="Google Shape;248;p13"/>
          <p:cNvSpPr txBox="1"/>
          <p:nvPr/>
        </p:nvSpPr>
        <p:spPr>
          <a:xfrm>
            <a:off x="7334069" y="6312275"/>
            <a:ext cx="3091091" cy="268149"/>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Very Moist</a:t>
            </a:r>
            <a:endParaRPr sz="2400" b="0" i="0" u="none" strike="noStrike" cap="none">
              <a:solidFill>
                <a:schemeClr val="dk1"/>
              </a:solidFill>
              <a:latin typeface="Arial"/>
              <a:ea typeface="Arial"/>
              <a:cs typeface="Arial"/>
              <a:sym typeface="Arial"/>
            </a:endParaRPr>
          </a:p>
        </p:txBody>
      </p:sp>
      <p:sp>
        <p:nvSpPr>
          <p:cNvPr id="249" name="Google Shape;249;p13"/>
          <p:cNvSpPr/>
          <p:nvPr/>
        </p:nvSpPr>
        <p:spPr>
          <a:xfrm>
            <a:off x="9172954" y="6270891"/>
            <a:ext cx="334471" cy="379821"/>
          </a:xfrm>
          <a:prstGeom prst="rect">
            <a:avLst/>
          </a:prstGeom>
          <a:solidFill>
            <a:srgbClr val="9D0202"/>
          </a:solidFill>
          <a:ln w="12700" cap="flat" cmpd="sng">
            <a:solidFill>
              <a:schemeClr val="dk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50" name="Google Shape;250;p13"/>
          <p:cNvSpPr txBox="1"/>
          <p:nvPr/>
        </p:nvSpPr>
        <p:spPr>
          <a:xfrm>
            <a:off x="9507424" y="6339511"/>
            <a:ext cx="3091091" cy="268149"/>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Very Dry</a:t>
            </a:r>
            <a:endParaRPr sz="2400" b="0" i="0" u="none" strike="noStrike" cap="none">
              <a:solidFill>
                <a:schemeClr val="dk1"/>
              </a:solidFill>
              <a:latin typeface="Arial"/>
              <a:ea typeface="Arial"/>
              <a:cs typeface="Arial"/>
              <a:sym typeface="Arial"/>
            </a:endParaRPr>
          </a:p>
        </p:txBody>
      </p:sp>
      <p:sp>
        <p:nvSpPr>
          <p:cNvPr id="251" name="Google Shape;251;p13"/>
          <p:cNvSpPr/>
          <p:nvPr/>
        </p:nvSpPr>
        <p:spPr>
          <a:xfrm>
            <a:off x="9172953" y="5824676"/>
            <a:ext cx="334471" cy="379821"/>
          </a:xfrm>
          <a:prstGeom prst="rect">
            <a:avLst/>
          </a:prstGeom>
          <a:gradFill>
            <a:gsLst>
              <a:gs pos="0">
                <a:srgbClr val="CEFF32"/>
              </a:gs>
              <a:gs pos="50000">
                <a:srgbClr val="FBA200"/>
              </a:gs>
              <a:gs pos="88000">
                <a:srgbClr val="FF0E00"/>
              </a:gs>
              <a:gs pos="100000">
                <a:srgbClr val="FF0E00"/>
              </a:gs>
            </a:gsLst>
            <a:lin ang="5400000" scaled="0"/>
          </a:gradFill>
          <a:ln w="12700" cap="flat" cmpd="sng">
            <a:solidFill>
              <a:schemeClr val="dk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52" name="Google Shape;252;p13"/>
          <p:cNvSpPr/>
          <p:nvPr/>
        </p:nvSpPr>
        <p:spPr>
          <a:xfrm>
            <a:off x="6999599" y="5816964"/>
            <a:ext cx="334471" cy="379821"/>
          </a:xfrm>
          <a:prstGeom prst="rect">
            <a:avLst/>
          </a:prstGeom>
          <a:gradFill>
            <a:gsLst>
              <a:gs pos="0">
                <a:srgbClr val="05FCFF"/>
              </a:gs>
              <a:gs pos="52999">
                <a:srgbClr val="04DEFF"/>
              </a:gs>
              <a:gs pos="68000">
                <a:srgbClr val="02A1FD"/>
              </a:gs>
              <a:gs pos="100000">
                <a:srgbClr val="02A1FD"/>
              </a:gs>
            </a:gsLst>
            <a:lin ang="5400000" scaled="0"/>
          </a:gradFill>
          <a:ln w="12700" cap="flat" cmpd="sng">
            <a:solidFill>
              <a:schemeClr val="dk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53" name="Google Shape;253;p13"/>
          <p:cNvSpPr txBox="1"/>
          <p:nvPr/>
        </p:nvSpPr>
        <p:spPr>
          <a:xfrm>
            <a:off x="7364994" y="5879371"/>
            <a:ext cx="1566972" cy="145348"/>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Moist</a:t>
            </a:r>
            <a:endParaRPr sz="2400" b="0" i="0" u="none" strike="noStrike" cap="none">
              <a:solidFill>
                <a:schemeClr val="dk1"/>
              </a:solidFill>
              <a:latin typeface="Arial"/>
              <a:ea typeface="Arial"/>
              <a:cs typeface="Arial"/>
              <a:sym typeface="Arial"/>
            </a:endParaRPr>
          </a:p>
        </p:txBody>
      </p:sp>
      <p:sp>
        <p:nvSpPr>
          <p:cNvPr id="254" name="Google Shape;254;p13"/>
          <p:cNvSpPr txBox="1"/>
          <p:nvPr/>
        </p:nvSpPr>
        <p:spPr>
          <a:xfrm>
            <a:off x="9538348" y="5906607"/>
            <a:ext cx="3091091" cy="268149"/>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Dry</a:t>
            </a:r>
            <a:endParaRPr sz="2400" b="0" i="0" u="none" strike="noStrike" cap="none">
              <a:solidFill>
                <a:schemeClr val="dk1"/>
              </a:solidFill>
              <a:latin typeface="Arial"/>
              <a:ea typeface="Arial"/>
              <a:cs typeface="Arial"/>
              <a:sym typeface="Arial"/>
            </a:endParaRPr>
          </a:p>
        </p:txBody>
      </p:sp>
      <p:cxnSp>
        <p:nvCxnSpPr>
          <p:cNvPr id="255" name="Google Shape;255;p13"/>
          <p:cNvCxnSpPr/>
          <p:nvPr/>
        </p:nvCxnSpPr>
        <p:spPr>
          <a:xfrm>
            <a:off x="0" y="1178600"/>
            <a:ext cx="5910469" cy="0"/>
          </a:xfrm>
          <a:prstGeom prst="straightConnector1">
            <a:avLst/>
          </a:prstGeom>
          <a:noFill/>
          <a:ln w="9525" cap="flat" cmpd="sng">
            <a:solidFill>
              <a:schemeClr val="dk1"/>
            </a:solidFill>
            <a:prstDash val="solid"/>
            <a:round/>
            <a:headEnd type="none" w="sm" len="sm"/>
            <a:tailEnd type="none" w="sm" len="sm"/>
          </a:ln>
        </p:spPr>
      </p:cxnSp>
      <p:sp>
        <p:nvSpPr>
          <p:cNvPr id="256" name="Google Shape;256;p13"/>
          <p:cNvSpPr txBox="1">
            <a:spLocks noGrp="1"/>
          </p:cNvSpPr>
          <p:nvPr>
            <p:ph type="title"/>
          </p:nvPr>
        </p:nvSpPr>
        <p:spPr>
          <a:xfrm>
            <a:off x="415600" y="407839"/>
            <a:ext cx="11360800" cy="7636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Clr>
                <a:schemeClr val="dk1"/>
              </a:buClr>
              <a:buSzPct val="111111"/>
              <a:buFont typeface="Play"/>
              <a:buNone/>
            </a:pPr>
            <a:r>
              <a:rPr lang="en" b="1">
                <a:latin typeface="Roboto"/>
                <a:ea typeface="Roboto"/>
                <a:cs typeface="Roboto"/>
                <a:sym typeface="Roboto"/>
              </a:rPr>
              <a:t>Electrical impedance</a:t>
            </a:r>
            <a:endParaRPr b="1">
              <a:latin typeface="Roboto"/>
              <a:ea typeface="Roboto"/>
              <a:cs typeface="Roboto"/>
              <a:sym typeface="Roboto"/>
            </a:endParaRPr>
          </a:p>
        </p:txBody>
      </p:sp>
      <p:pic>
        <p:nvPicPr>
          <p:cNvPr id="257" name="Google Shape;257;p13"/>
          <p:cNvPicPr preferRelativeResize="0"/>
          <p:nvPr/>
        </p:nvPicPr>
        <p:blipFill rotWithShape="1">
          <a:blip r:embed="rId3">
            <a:alphaModFix/>
          </a:blip>
          <a:srcRect/>
          <a:stretch/>
        </p:blipFill>
        <p:spPr>
          <a:xfrm>
            <a:off x="6429466" y="430632"/>
            <a:ext cx="5191267" cy="519126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14" descr="A colorful circle with numbers and lines&#10;&#10;Description automatically generated"/>
          <p:cNvSpPr/>
          <p:nvPr/>
        </p:nvSpPr>
        <p:spPr>
          <a:xfrm>
            <a:off x="304202" y="1395899"/>
            <a:ext cx="3676157" cy="367615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14" descr="A colorful circle with numbers and lines&#10;&#10;Description automatically generated"/>
          <p:cNvSpPr/>
          <p:nvPr/>
        </p:nvSpPr>
        <p:spPr>
          <a:xfrm>
            <a:off x="4502143" y="1408341"/>
            <a:ext cx="3517991" cy="351799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65" name="Google Shape;265;p14"/>
          <p:cNvGrpSpPr/>
          <p:nvPr/>
        </p:nvGrpSpPr>
        <p:grpSpPr>
          <a:xfrm>
            <a:off x="9119945" y="5223232"/>
            <a:ext cx="3425561" cy="831128"/>
            <a:chOff x="3684402" y="3810744"/>
            <a:chExt cx="2569171" cy="623346"/>
          </a:xfrm>
        </p:grpSpPr>
        <p:sp>
          <p:nvSpPr>
            <p:cNvPr id="266" name="Google Shape;266;p14"/>
            <p:cNvSpPr/>
            <p:nvPr/>
          </p:nvSpPr>
          <p:spPr>
            <a:xfrm>
              <a:off x="3684402" y="3810744"/>
              <a:ext cx="250853" cy="284866"/>
            </a:xfrm>
            <a:prstGeom prst="rect">
              <a:avLst/>
            </a:prstGeom>
            <a:noFill/>
            <a:ln w="38100" cap="flat" cmpd="sng">
              <a:solidFill>
                <a:srgbClr val="FFFF00"/>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67" name="Google Shape;267;p14"/>
            <p:cNvSpPr txBox="1"/>
            <p:nvPr/>
          </p:nvSpPr>
          <p:spPr>
            <a:xfrm>
              <a:off x="3935255" y="3852271"/>
              <a:ext cx="2318318" cy="201112"/>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Sapwood Rot</a:t>
              </a:r>
              <a:endParaRPr sz="2400" b="0" i="0" u="none" strike="noStrike" cap="none">
                <a:solidFill>
                  <a:schemeClr val="dk1"/>
                </a:solidFill>
                <a:latin typeface="Arial"/>
                <a:ea typeface="Arial"/>
                <a:cs typeface="Arial"/>
                <a:sym typeface="Arial"/>
              </a:endParaRPr>
            </a:p>
          </p:txBody>
        </p:sp>
        <p:sp>
          <p:nvSpPr>
            <p:cNvPr id="268" name="Google Shape;268;p14"/>
            <p:cNvSpPr/>
            <p:nvPr/>
          </p:nvSpPr>
          <p:spPr>
            <a:xfrm>
              <a:off x="3684402" y="4149224"/>
              <a:ext cx="250853" cy="284866"/>
            </a:xfrm>
            <a:prstGeom prst="rect">
              <a:avLst/>
            </a:prstGeom>
            <a:noFill/>
            <a:ln w="38100" cap="flat" cmpd="sng">
              <a:solidFill>
                <a:srgbClr val="FF0000"/>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69" name="Google Shape;269;p14"/>
            <p:cNvSpPr txBox="1"/>
            <p:nvPr/>
          </p:nvSpPr>
          <p:spPr>
            <a:xfrm>
              <a:off x="3935255" y="4190751"/>
              <a:ext cx="2318318" cy="201112"/>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 Heartwood Rot</a:t>
              </a:r>
              <a:endParaRPr sz="2400" b="0" i="0" u="none" strike="noStrike" cap="none">
                <a:solidFill>
                  <a:schemeClr val="dk1"/>
                </a:solidFill>
                <a:latin typeface="Arial"/>
                <a:ea typeface="Arial"/>
                <a:cs typeface="Arial"/>
                <a:sym typeface="Arial"/>
              </a:endParaRPr>
            </a:p>
          </p:txBody>
        </p:sp>
      </p:grpSp>
      <p:sp>
        <p:nvSpPr>
          <p:cNvPr id="270" name="Google Shape;270;p14"/>
          <p:cNvSpPr txBox="1"/>
          <p:nvPr/>
        </p:nvSpPr>
        <p:spPr>
          <a:xfrm>
            <a:off x="963161" y="5186682"/>
            <a:ext cx="3091091" cy="268149"/>
          </a:xfrm>
          <a:prstGeom prst="rect">
            <a:avLst/>
          </a:prstGeom>
          <a:noFill/>
          <a:ln>
            <a:noFill/>
          </a:ln>
        </p:spPr>
        <p:txBody>
          <a:bodyPr spcFirstLastPara="1" wrap="square" lIns="121900" tIns="60925" rIns="121900" bIns="60925" anchor="t" anchorCtr="0">
            <a:noAutofit/>
          </a:bodyPr>
          <a:lstStyle/>
          <a:p>
            <a:pPr marL="0" marR="0" lvl="0" indent="0" algn="l" rtl="0">
              <a:lnSpc>
                <a:spcPct val="90000"/>
              </a:lnSpc>
              <a:spcBef>
                <a:spcPts val="0"/>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62% Decay</a:t>
            </a: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1467"/>
              </a:spcBef>
              <a:spcAft>
                <a:spcPts val="0"/>
              </a:spcAft>
              <a:buClr>
                <a:srgbClr val="000000"/>
              </a:buClr>
              <a:buSzPts val="2133"/>
              <a:buFont typeface="Arial"/>
              <a:buNone/>
            </a:pPr>
            <a:r>
              <a:rPr lang="en" sz="2133" b="0" i="0" u="none" strike="noStrike" cap="none">
                <a:solidFill>
                  <a:schemeClr val="dk1"/>
                </a:solidFill>
                <a:latin typeface="Arial"/>
                <a:ea typeface="Arial"/>
                <a:cs typeface="Arial"/>
                <a:sym typeface="Arial"/>
              </a:rPr>
              <a:t>35% Severe Decay</a:t>
            </a:r>
            <a:endParaRPr sz="2400" b="0" i="0" u="none" strike="noStrike" cap="none">
              <a:solidFill>
                <a:schemeClr val="dk1"/>
              </a:solidFill>
              <a:latin typeface="Arial"/>
              <a:ea typeface="Arial"/>
              <a:cs typeface="Arial"/>
              <a:sym typeface="Arial"/>
            </a:endParaRPr>
          </a:p>
          <a:p>
            <a:pPr marL="0" marR="0" lvl="0" indent="0" algn="l" rtl="0">
              <a:lnSpc>
                <a:spcPct val="90000"/>
              </a:lnSpc>
              <a:spcBef>
                <a:spcPts val="1467"/>
              </a:spcBef>
              <a:spcAft>
                <a:spcPts val="0"/>
              </a:spcAft>
              <a:buClr>
                <a:srgbClr val="000000"/>
              </a:buClr>
              <a:buSzPts val="2133"/>
              <a:buFont typeface="Arial"/>
              <a:buNone/>
            </a:pPr>
            <a:endParaRPr sz="2133" b="0" i="0" u="none" strike="noStrike" cap="none">
              <a:solidFill>
                <a:schemeClr val="dk1"/>
              </a:solidFill>
              <a:latin typeface="Arial"/>
              <a:ea typeface="Arial"/>
              <a:cs typeface="Arial"/>
              <a:sym typeface="Arial"/>
            </a:endParaRPr>
          </a:p>
        </p:txBody>
      </p:sp>
      <p:sp>
        <p:nvSpPr>
          <p:cNvPr id="271" name="Google Shape;271;p14"/>
          <p:cNvSpPr txBox="1"/>
          <p:nvPr/>
        </p:nvSpPr>
        <p:spPr>
          <a:xfrm>
            <a:off x="476621" y="573736"/>
            <a:ext cx="3634088" cy="492388"/>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Sonic Tomography</a:t>
            </a:r>
            <a:endParaRPr sz="2400" b="0" i="0" u="none" strike="noStrike" cap="none">
              <a:solidFill>
                <a:srgbClr val="000000"/>
              </a:solidFill>
              <a:latin typeface="Arial"/>
              <a:ea typeface="Arial"/>
              <a:cs typeface="Arial"/>
              <a:sym typeface="Arial"/>
            </a:endParaRPr>
          </a:p>
        </p:txBody>
      </p:sp>
      <p:sp>
        <p:nvSpPr>
          <p:cNvPr id="272" name="Google Shape;272;p14"/>
          <p:cNvSpPr txBox="1"/>
          <p:nvPr/>
        </p:nvSpPr>
        <p:spPr>
          <a:xfrm>
            <a:off x="4543379" y="540555"/>
            <a:ext cx="3428848" cy="492388"/>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Electrical Impedance</a:t>
            </a:r>
            <a:endParaRPr sz="2400" b="0" i="0" u="none" strike="noStrike" cap="none">
              <a:solidFill>
                <a:srgbClr val="000000"/>
              </a:solidFill>
              <a:latin typeface="Arial"/>
              <a:ea typeface="Arial"/>
              <a:cs typeface="Arial"/>
              <a:sym typeface="Arial"/>
            </a:endParaRPr>
          </a:p>
        </p:txBody>
      </p:sp>
      <p:sp>
        <p:nvSpPr>
          <p:cNvPr id="273" name="Google Shape;273;p14"/>
          <p:cNvSpPr txBox="1"/>
          <p:nvPr/>
        </p:nvSpPr>
        <p:spPr>
          <a:xfrm>
            <a:off x="8640936" y="569584"/>
            <a:ext cx="3038989" cy="492388"/>
          </a:xfrm>
          <a:prstGeom prst="rect">
            <a:avLst/>
          </a:prstGeom>
          <a:noFill/>
          <a:ln>
            <a:noFill/>
          </a:ln>
        </p:spPr>
        <p:txBody>
          <a:bodyPr spcFirstLastPara="1" wrap="square" lIns="121900" tIns="60925" rIns="121900" bIns="60925"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 sz="2400" b="1" i="0" u="none" strike="noStrike" cap="none">
                <a:solidFill>
                  <a:srgbClr val="000000"/>
                </a:solidFill>
                <a:latin typeface="Arial"/>
                <a:ea typeface="Arial"/>
                <a:cs typeface="Arial"/>
                <a:sym typeface="Arial"/>
              </a:rPr>
              <a:t>Cross-section</a:t>
            </a:r>
            <a:endParaRPr sz="2400" b="0" i="0" u="none" strike="noStrike" cap="none">
              <a:solidFill>
                <a:srgbClr val="000000"/>
              </a:solidFill>
              <a:latin typeface="Arial"/>
              <a:ea typeface="Arial"/>
              <a:cs typeface="Arial"/>
              <a:sym typeface="Arial"/>
            </a:endParaRPr>
          </a:p>
        </p:txBody>
      </p:sp>
      <p:sp>
        <p:nvSpPr>
          <p:cNvPr id="274" name="Google Shape;274;p14"/>
          <p:cNvSpPr txBox="1"/>
          <p:nvPr/>
        </p:nvSpPr>
        <p:spPr>
          <a:xfrm>
            <a:off x="8242301" y="4804834"/>
            <a:ext cx="246308" cy="410379"/>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275" name="Google Shape;275;p14"/>
          <p:cNvSpPr txBox="1"/>
          <p:nvPr/>
        </p:nvSpPr>
        <p:spPr>
          <a:xfrm>
            <a:off x="8199967" y="4627034"/>
            <a:ext cx="246308" cy="410379"/>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grpSp>
        <p:nvGrpSpPr>
          <p:cNvPr id="276" name="Google Shape;276;p14"/>
          <p:cNvGrpSpPr/>
          <p:nvPr/>
        </p:nvGrpSpPr>
        <p:grpSpPr>
          <a:xfrm>
            <a:off x="8217113" y="1307906"/>
            <a:ext cx="3977899" cy="3806903"/>
            <a:chOff x="6162833" y="980929"/>
            <a:chExt cx="2983424" cy="2855179"/>
          </a:xfrm>
        </p:grpSpPr>
        <p:sp>
          <p:nvSpPr>
            <p:cNvPr id="277" name="Google Shape;277;p14" descr="A close up of a log&#10;&#10;Description automatically generated"/>
            <p:cNvSpPr/>
            <p:nvPr/>
          </p:nvSpPr>
          <p:spPr>
            <a:xfrm rot="-504825">
              <a:off x="6331105" y="1161150"/>
              <a:ext cx="2646881" cy="249473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14"/>
            <p:cNvSpPr/>
            <p:nvPr/>
          </p:nvSpPr>
          <p:spPr>
            <a:xfrm rot="-2646013">
              <a:off x="6640569" y="2909980"/>
              <a:ext cx="143385" cy="345927"/>
            </a:xfrm>
            <a:prstGeom prst="rect">
              <a:avLst/>
            </a:prstGeom>
            <a:solidFill>
              <a:schemeClr val="accent1">
                <a:alpha val="0"/>
              </a:schemeClr>
            </a:solidFill>
            <a:ln w="25400" cap="flat" cmpd="sng">
              <a:solidFill>
                <a:srgbClr val="EDFF4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sp>
          <p:nvSpPr>
            <p:cNvPr id="279" name="Google Shape;279;p14"/>
            <p:cNvSpPr/>
            <p:nvPr/>
          </p:nvSpPr>
          <p:spPr>
            <a:xfrm rot="-3247449">
              <a:off x="7006335" y="3206178"/>
              <a:ext cx="125028" cy="345927"/>
            </a:xfrm>
            <a:prstGeom prst="rect">
              <a:avLst/>
            </a:prstGeom>
            <a:solidFill>
              <a:schemeClr val="accent1">
                <a:alpha val="0"/>
              </a:schemeClr>
            </a:solidFill>
            <a:ln w="25400" cap="flat" cmpd="sng">
              <a:solidFill>
                <a:srgbClr val="EDFF4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867"/>
                <a:buFont typeface="Arial"/>
                <a:buNone/>
              </a:pPr>
              <a:endParaRPr sz="1867" b="0" i="0" u="none" strike="noStrike" cap="none">
                <a:solidFill>
                  <a:schemeClr val="lt1"/>
                </a:solidFill>
                <a:latin typeface="Arial"/>
                <a:ea typeface="Arial"/>
                <a:cs typeface="Arial"/>
                <a:sym typeface="Arial"/>
              </a:endParaRPr>
            </a:p>
          </p:txBody>
        </p:sp>
      </p:grpSp>
      <p:pic>
        <p:nvPicPr>
          <p:cNvPr id="280" name="Google Shape;280;p14" descr="A colorful circle with numbers and lines&#10;&#10;Description automatically generated"/>
          <p:cNvPicPr preferRelativeResize="0"/>
          <p:nvPr/>
        </p:nvPicPr>
        <p:blipFill rotWithShape="1">
          <a:blip r:embed="rId3">
            <a:alphaModFix/>
          </a:blip>
          <a:srcRect/>
          <a:stretch/>
        </p:blipFill>
        <p:spPr>
          <a:xfrm>
            <a:off x="304202" y="1395899"/>
            <a:ext cx="3676157" cy="3676157"/>
          </a:xfrm>
          <a:prstGeom prst="rect">
            <a:avLst/>
          </a:prstGeom>
          <a:noFill/>
          <a:ln>
            <a:noFill/>
          </a:ln>
        </p:spPr>
      </p:pic>
      <p:pic>
        <p:nvPicPr>
          <p:cNvPr id="281" name="Google Shape;281;p14" descr="A colorful circle with numbers and lines&#10;&#10;Description automatically generated"/>
          <p:cNvPicPr preferRelativeResize="0"/>
          <p:nvPr/>
        </p:nvPicPr>
        <p:blipFill rotWithShape="1">
          <a:blip r:embed="rId4">
            <a:alphaModFix/>
          </a:blip>
          <a:srcRect/>
          <a:stretch/>
        </p:blipFill>
        <p:spPr>
          <a:xfrm>
            <a:off x="4502143" y="1408341"/>
            <a:ext cx="3517991" cy="3517991"/>
          </a:xfrm>
          <a:prstGeom prst="rect">
            <a:avLst/>
          </a:prstGeom>
          <a:noFill/>
          <a:ln>
            <a:noFill/>
          </a:ln>
        </p:spPr>
      </p:pic>
      <p:grpSp>
        <p:nvGrpSpPr>
          <p:cNvPr id="282" name="Google Shape;282;p14"/>
          <p:cNvGrpSpPr/>
          <p:nvPr/>
        </p:nvGrpSpPr>
        <p:grpSpPr>
          <a:xfrm>
            <a:off x="8217112" y="1307906"/>
            <a:ext cx="3977899" cy="3806904"/>
            <a:chOff x="6162833" y="980929"/>
            <a:chExt cx="2983424" cy="2855179"/>
          </a:xfrm>
        </p:grpSpPr>
        <p:pic>
          <p:nvPicPr>
            <p:cNvPr id="283" name="Google Shape;283;p14" descr="A close up of a log&#10;&#10;Description automatically generated"/>
            <p:cNvPicPr preferRelativeResize="0"/>
            <p:nvPr/>
          </p:nvPicPr>
          <p:blipFill rotWithShape="1">
            <a:blip r:embed="rId5">
              <a:alphaModFix/>
            </a:blip>
            <a:srcRect/>
            <a:stretch/>
          </p:blipFill>
          <p:spPr>
            <a:xfrm rot="-504825">
              <a:off x="6331105" y="1161150"/>
              <a:ext cx="2646881" cy="2494736"/>
            </a:xfrm>
            <a:prstGeom prst="rect">
              <a:avLst/>
            </a:prstGeom>
            <a:noFill/>
            <a:ln>
              <a:noFill/>
            </a:ln>
          </p:spPr>
        </p:pic>
        <p:sp>
          <p:nvSpPr>
            <p:cNvPr id="284" name="Google Shape;284;p14"/>
            <p:cNvSpPr/>
            <p:nvPr/>
          </p:nvSpPr>
          <p:spPr>
            <a:xfrm rot="-2646013">
              <a:off x="6640569" y="2909980"/>
              <a:ext cx="143385" cy="345927"/>
            </a:xfrm>
            <a:prstGeom prst="rect">
              <a:avLst/>
            </a:prstGeom>
            <a:solidFill>
              <a:schemeClr val="accent1">
                <a:alpha val="0"/>
              </a:schemeClr>
            </a:solidFill>
            <a:ln w="25400" cap="flat" cmpd="sng">
              <a:solidFill>
                <a:srgbClr val="EDFF4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sp>
          <p:nvSpPr>
            <p:cNvPr id="285" name="Google Shape;285;p14"/>
            <p:cNvSpPr/>
            <p:nvPr/>
          </p:nvSpPr>
          <p:spPr>
            <a:xfrm rot="-3247449">
              <a:off x="7006335" y="3206178"/>
              <a:ext cx="125028" cy="345927"/>
            </a:xfrm>
            <a:prstGeom prst="rect">
              <a:avLst/>
            </a:prstGeom>
            <a:solidFill>
              <a:schemeClr val="accent1">
                <a:alpha val="0"/>
              </a:schemeClr>
            </a:solidFill>
            <a:ln w="25400" cap="flat" cmpd="sng">
              <a:solidFill>
                <a:srgbClr val="EDFF41"/>
              </a:solidFill>
              <a:prstDash val="solid"/>
              <a:round/>
              <a:headEnd type="none" w="sm" len="sm"/>
              <a:tailEnd type="none" w="sm" len="sm"/>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None/>
              </a:pPr>
              <a:endParaRPr sz="1867" b="0" i="0" u="none" strike="noStrike" cap="none">
                <a:solidFill>
                  <a:schemeClr val="lt1"/>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10"/>
          <p:cNvSpPr txBox="1">
            <a:spLocks noGrp="1"/>
          </p:cNvSpPr>
          <p:nvPr>
            <p:ph type="title"/>
          </p:nvPr>
        </p:nvSpPr>
        <p:spPr>
          <a:xfrm>
            <a:off x="336087" y="71167"/>
            <a:ext cx="11360800" cy="763600"/>
          </a:xfrm>
          <a:prstGeom prst="rect">
            <a:avLst/>
          </a:prstGeom>
          <a:noFill/>
          <a:ln>
            <a:noFill/>
          </a:ln>
        </p:spPr>
        <p:txBody>
          <a:bodyPr spcFirstLastPara="1" wrap="square" lIns="121900" tIns="121900" rIns="121900" bIns="121900" anchor="t" anchorCtr="0">
            <a:noAutofit/>
          </a:bodyPr>
          <a:lstStyle/>
          <a:p>
            <a:pPr marL="0" lvl="0" indent="0" algn="l" rtl="0">
              <a:lnSpc>
                <a:spcPct val="100000"/>
              </a:lnSpc>
              <a:spcBef>
                <a:spcPts val="0"/>
              </a:spcBef>
              <a:spcAft>
                <a:spcPts val="0"/>
              </a:spcAft>
              <a:buClr>
                <a:schemeClr val="dk1"/>
              </a:buClr>
              <a:buSzPts val="990"/>
              <a:buFont typeface="Play"/>
              <a:buNone/>
            </a:pPr>
            <a:r>
              <a:rPr lang="en" sz="3493" b="1">
                <a:latin typeface="Roboto"/>
                <a:ea typeface="Roboto"/>
                <a:cs typeface="Roboto"/>
                <a:sym typeface="Roboto"/>
              </a:rPr>
              <a:t>Logging</a:t>
            </a:r>
            <a:endParaRPr sz="3493" b="1">
              <a:latin typeface="Roboto"/>
              <a:ea typeface="Roboto"/>
              <a:cs typeface="Roboto"/>
              <a:sym typeface="Roboto"/>
            </a:endParaRPr>
          </a:p>
        </p:txBody>
      </p:sp>
      <p:sp>
        <p:nvSpPr>
          <p:cNvPr id="291" name="Google Shape;291;p10"/>
          <p:cNvSpPr/>
          <p:nvPr/>
        </p:nvSpPr>
        <p:spPr>
          <a:xfrm>
            <a:off x="191567" y="1719768"/>
            <a:ext cx="5534768" cy="41510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2" name="Google Shape;292;p10"/>
          <p:cNvSpPr/>
          <p:nvPr/>
        </p:nvSpPr>
        <p:spPr>
          <a:xfrm>
            <a:off x="9209567" y="1746901"/>
            <a:ext cx="2855435" cy="40967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93" name="Google Shape;293;p10"/>
          <p:cNvSpPr/>
          <p:nvPr/>
        </p:nvSpPr>
        <p:spPr>
          <a:xfrm>
            <a:off x="5883727" y="1683001"/>
            <a:ext cx="3168435" cy="42246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294" name="Google Shape;294;p10"/>
          <p:cNvPicPr preferRelativeResize="0"/>
          <p:nvPr/>
        </p:nvPicPr>
        <p:blipFill rotWithShape="1">
          <a:blip r:embed="rId3">
            <a:alphaModFix/>
          </a:blip>
          <a:srcRect/>
          <a:stretch/>
        </p:blipFill>
        <p:spPr>
          <a:xfrm>
            <a:off x="2524644" y="0"/>
            <a:ext cx="5534768" cy="4151065"/>
          </a:xfrm>
          <a:prstGeom prst="rect">
            <a:avLst/>
          </a:prstGeom>
          <a:noFill/>
          <a:ln>
            <a:noFill/>
          </a:ln>
        </p:spPr>
      </p:pic>
      <p:pic>
        <p:nvPicPr>
          <p:cNvPr id="295" name="Google Shape;295;p10" descr="A ruler measuring a piece of wood&#10;&#10;Description automatically generated"/>
          <p:cNvPicPr preferRelativeResize="0"/>
          <p:nvPr/>
        </p:nvPicPr>
        <p:blipFill rotWithShape="1">
          <a:blip r:embed="rId4">
            <a:alphaModFix/>
          </a:blip>
          <a:srcRect/>
          <a:stretch/>
        </p:blipFill>
        <p:spPr>
          <a:xfrm>
            <a:off x="8152703" y="0"/>
            <a:ext cx="4039297" cy="3025471"/>
          </a:xfrm>
          <a:prstGeom prst="rect">
            <a:avLst/>
          </a:prstGeom>
          <a:noFill/>
          <a:ln>
            <a:noFill/>
          </a:ln>
        </p:spPr>
      </p:pic>
      <p:pic>
        <p:nvPicPr>
          <p:cNvPr id="296" name="Google Shape;296;p10" descr="A person cutting a tree with a chainsaw&#10;&#10;Description automatically generated"/>
          <p:cNvPicPr preferRelativeResize="0"/>
          <p:nvPr/>
        </p:nvPicPr>
        <p:blipFill rotWithShape="1">
          <a:blip r:embed="rId5">
            <a:alphaModFix/>
          </a:blip>
          <a:srcRect/>
          <a:stretch/>
        </p:blipFill>
        <p:spPr>
          <a:xfrm>
            <a:off x="0" y="3647121"/>
            <a:ext cx="3982329" cy="3052356"/>
          </a:xfrm>
          <a:prstGeom prst="rect">
            <a:avLst/>
          </a:prstGeom>
          <a:noFill/>
          <a:ln>
            <a:noFill/>
          </a:ln>
        </p:spPr>
      </p:pic>
      <p:pic>
        <p:nvPicPr>
          <p:cNvPr id="297" name="Google Shape;297;p10" descr="A person measuring a piece of wood&#10;&#10;AI-generated content may be incorrect."/>
          <p:cNvPicPr preferRelativeResize="0"/>
          <p:nvPr/>
        </p:nvPicPr>
        <p:blipFill rotWithShape="1">
          <a:blip r:embed="rId6">
            <a:alphaModFix/>
          </a:blip>
          <a:srcRect/>
          <a:stretch/>
        </p:blipFill>
        <p:spPr>
          <a:xfrm>
            <a:off x="9318312" y="2802367"/>
            <a:ext cx="2748196" cy="3898810"/>
          </a:xfrm>
          <a:prstGeom prst="rect">
            <a:avLst/>
          </a:prstGeom>
          <a:noFill/>
          <a:ln>
            <a:noFill/>
          </a:ln>
        </p:spPr>
      </p:pic>
      <p:pic>
        <p:nvPicPr>
          <p:cNvPr id="298" name="Google Shape;298;p10"/>
          <p:cNvPicPr preferRelativeResize="0"/>
          <p:nvPr/>
        </p:nvPicPr>
        <p:blipFill>
          <a:blip r:embed="rId7">
            <a:alphaModFix/>
          </a:blip>
          <a:stretch>
            <a:fillRect/>
          </a:stretch>
        </p:blipFill>
        <p:spPr>
          <a:xfrm>
            <a:off x="5231038" y="3621560"/>
            <a:ext cx="3049575" cy="310349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pic>
        <p:nvPicPr>
          <p:cNvPr id="304" name="Google Shape;304;p16"/>
          <p:cNvPicPr preferRelativeResize="0"/>
          <p:nvPr/>
        </p:nvPicPr>
        <p:blipFill rotWithShape="1">
          <a:blip r:embed="rId3">
            <a:alphaModFix/>
          </a:blip>
          <a:srcRect/>
          <a:stretch/>
        </p:blipFill>
        <p:spPr>
          <a:xfrm>
            <a:off x="95863" y="560756"/>
            <a:ext cx="6519623" cy="5255812"/>
          </a:xfrm>
          <a:prstGeom prst="rect">
            <a:avLst/>
          </a:prstGeom>
          <a:noFill/>
          <a:ln>
            <a:noFill/>
          </a:ln>
        </p:spPr>
      </p:pic>
      <p:pic>
        <p:nvPicPr>
          <p:cNvPr id="305" name="Google Shape;305;p16"/>
          <p:cNvPicPr preferRelativeResize="0"/>
          <p:nvPr/>
        </p:nvPicPr>
        <p:blipFill rotWithShape="1">
          <a:blip r:embed="rId4">
            <a:alphaModFix/>
          </a:blip>
          <a:srcRect/>
          <a:stretch/>
        </p:blipFill>
        <p:spPr>
          <a:xfrm>
            <a:off x="6878343" y="1327867"/>
            <a:ext cx="5034914" cy="4488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40"/>
          <p:cNvSpPr txBox="1">
            <a:spLocks noGrp="1"/>
          </p:cNvSpPr>
          <p:nvPr>
            <p:ph type="title"/>
          </p:nvPr>
        </p:nvSpPr>
        <p:spPr>
          <a:xfrm>
            <a:off x="202100" y="373075"/>
            <a:ext cx="119313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51948"/>
              <a:buNone/>
            </a:pPr>
            <a:r>
              <a:rPr lang="en" sz="3850" i="1">
                <a:solidFill>
                  <a:srgbClr val="757575"/>
                </a:solidFill>
                <a:latin typeface="Roboto"/>
                <a:ea typeface="Roboto"/>
                <a:cs typeface="Roboto"/>
                <a:sym typeface="Roboto"/>
              </a:rPr>
              <a:t>Linking tree-level observations &amp; defect occurrence</a:t>
            </a:r>
            <a:endParaRPr sz="3850" i="1">
              <a:solidFill>
                <a:srgbClr val="757575"/>
              </a:solidFill>
              <a:latin typeface="Roboto"/>
              <a:ea typeface="Roboto"/>
              <a:cs typeface="Roboto"/>
              <a:sym typeface="Roboto"/>
            </a:endParaRPr>
          </a:p>
          <a:p>
            <a:pPr marL="0" lvl="0" indent="0" algn="l" rtl="0">
              <a:lnSpc>
                <a:spcPct val="90000"/>
              </a:lnSpc>
              <a:spcBef>
                <a:spcPts val="0"/>
              </a:spcBef>
              <a:spcAft>
                <a:spcPts val="0"/>
              </a:spcAft>
              <a:buClr>
                <a:schemeClr val="dk1"/>
              </a:buClr>
              <a:buSzPct val="45455"/>
              <a:buNone/>
            </a:pPr>
            <a:r>
              <a:rPr lang="en">
                <a:latin typeface="Roboto"/>
                <a:ea typeface="Roboto"/>
                <a:cs typeface="Roboto"/>
                <a:sym typeface="Roboto"/>
              </a:rPr>
              <a:t>Result #1:</a:t>
            </a:r>
            <a:br>
              <a:rPr lang="en">
                <a:latin typeface="Roboto"/>
                <a:ea typeface="Roboto"/>
                <a:cs typeface="Roboto"/>
                <a:sym typeface="Roboto"/>
              </a:rPr>
            </a:br>
            <a:r>
              <a:rPr lang="en">
                <a:latin typeface="Roboto"/>
                <a:ea typeface="Roboto"/>
                <a:cs typeface="Roboto"/>
                <a:sym typeface="Roboto"/>
              </a:rPr>
              <a:t>  Defect was common in fire-damaged redwoods</a:t>
            </a:r>
            <a:endParaRPr/>
          </a:p>
        </p:txBody>
      </p:sp>
      <p:sp>
        <p:nvSpPr>
          <p:cNvPr id="312" name="Google Shape;312;p40"/>
          <p:cNvSpPr txBox="1"/>
          <p:nvPr/>
        </p:nvSpPr>
        <p:spPr>
          <a:xfrm>
            <a:off x="335700" y="2053450"/>
            <a:ext cx="4649100" cy="4310100"/>
          </a:xfrm>
          <a:prstGeom prst="rect">
            <a:avLst/>
          </a:prstGeom>
          <a:noFill/>
          <a:ln>
            <a:noFill/>
          </a:ln>
        </p:spPr>
        <p:txBody>
          <a:bodyPr spcFirstLastPara="1" wrap="square" lIns="121900" tIns="121900" rIns="121900" bIns="121900" anchor="t" anchorCtr="0">
            <a:spAutoFit/>
          </a:bodyPr>
          <a:lstStyle/>
          <a:p>
            <a:pPr marL="457200" marR="0" lvl="0" indent="-336550" algn="l" rtl="0">
              <a:lnSpc>
                <a:spcPct val="115000"/>
              </a:lnSpc>
              <a:spcBef>
                <a:spcPts val="1600"/>
              </a:spcBef>
              <a:spcAft>
                <a:spcPts val="0"/>
              </a:spcAft>
              <a:buClr>
                <a:schemeClr val="dk1"/>
              </a:buClr>
              <a:buSzPts val="2000"/>
              <a:buFont typeface="Roboto"/>
              <a:buChar char="●"/>
            </a:pPr>
            <a:r>
              <a:rPr lang="en" sz="2667" b="0" i="0" u="none" strike="noStrike" cap="none">
                <a:solidFill>
                  <a:schemeClr val="dk1"/>
                </a:solidFill>
                <a:latin typeface="Roboto"/>
                <a:ea typeface="Roboto"/>
                <a:cs typeface="Roboto"/>
                <a:sym typeface="Roboto"/>
              </a:rPr>
              <a:t>76% of harvested trees had at least some defect</a:t>
            </a:r>
            <a:endParaRPr>
              <a:solidFill>
                <a:schemeClr val="dk1"/>
              </a:solidFill>
            </a:endParaRPr>
          </a:p>
          <a:p>
            <a:pPr marL="457200" marR="0" lvl="0" indent="-336550" algn="l" rtl="0">
              <a:lnSpc>
                <a:spcPct val="115000"/>
              </a:lnSpc>
              <a:spcBef>
                <a:spcPts val="1600"/>
              </a:spcBef>
              <a:spcAft>
                <a:spcPts val="0"/>
              </a:spcAft>
              <a:buClr>
                <a:schemeClr val="dk1"/>
              </a:buClr>
              <a:buSzPts val="2000"/>
              <a:buFont typeface="Roboto"/>
              <a:buChar char="●"/>
            </a:pPr>
            <a:r>
              <a:rPr lang="en" sz="2667">
                <a:solidFill>
                  <a:schemeClr val="dk1"/>
                </a:solidFill>
                <a:latin typeface="Roboto"/>
                <a:ea typeface="Roboto"/>
                <a:cs typeface="Roboto"/>
                <a:sym typeface="Roboto"/>
              </a:rPr>
              <a:t>Percent of volume with defect across all trees</a:t>
            </a:r>
            <a:r>
              <a:rPr lang="en" sz="2667">
                <a:solidFill>
                  <a:srgbClr val="FF0000"/>
                </a:solidFill>
                <a:latin typeface="Roboto"/>
                <a:ea typeface="Roboto"/>
                <a:cs typeface="Roboto"/>
                <a:sym typeface="Roboto"/>
              </a:rPr>
              <a:t>:</a:t>
            </a:r>
            <a:endParaRPr sz="2667">
              <a:solidFill>
                <a:srgbClr val="FF0000"/>
              </a:solidFill>
              <a:latin typeface="Roboto"/>
              <a:ea typeface="Roboto"/>
              <a:cs typeface="Roboto"/>
              <a:sym typeface="Roboto"/>
            </a:endParaRPr>
          </a:p>
          <a:p>
            <a:pPr marL="914400" marR="0" lvl="1" indent="-298450" algn="l" rtl="0">
              <a:lnSpc>
                <a:spcPct val="115000"/>
              </a:lnSpc>
              <a:spcBef>
                <a:spcPts val="1600"/>
              </a:spcBef>
              <a:spcAft>
                <a:spcPts val="0"/>
              </a:spcAft>
              <a:buClr>
                <a:schemeClr val="dk1"/>
              </a:buClr>
              <a:buSzPts val="2000"/>
              <a:buFont typeface="Roboto"/>
              <a:buChar char="○"/>
            </a:pPr>
            <a:r>
              <a:rPr lang="en" sz="2667">
                <a:solidFill>
                  <a:schemeClr val="dk1"/>
                </a:solidFill>
                <a:latin typeface="Roboto"/>
                <a:ea typeface="Roboto"/>
                <a:cs typeface="Roboto"/>
                <a:sym typeface="Roboto"/>
              </a:rPr>
              <a:t>Mean: </a:t>
            </a:r>
            <a:r>
              <a:rPr lang="en" sz="2667" b="0" i="0" u="none" strike="noStrike" cap="none">
                <a:solidFill>
                  <a:schemeClr val="dk1"/>
                </a:solidFill>
                <a:latin typeface="Roboto"/>
                <a:ea typeface="Roboto"/>
                <a:cs typeface="Roboto"/>
                <a:sym typeface="Roboto"/>
              </a:rPr>
              <a:t>14%</a:t>
            </a:r>
            <a:endParaRPr/>
          </a:p>
          <a:p>
            <a:pPr marL="914400" marR="0" lvl="1" indent="-298450" algn="l" rtl="0">
              <a:lnSpc>
                <a:spcPct val="115000"/>
              </a:lnSpc>
              <a:spcBef>
                <a:spcPts val="1600"/>
              </a:spcBef>
              <a:spcAft>
                <a:spcPts val="0"/>
              </a:spcAft>
              <a:buClr>
                <a:schemeClr val="dk1"/>
              </a:buClr>
              <a:buSzPts val="2000"/>
              <a:buFont typeface="Roboto"/>
              <a:buChar char="○"/>
            </a:pPr>
            <a:r>
              <a:rPr lang="en" sz="2667">
                <a:solidFill>
                  <a:schemeClr val="dk1"/>
                </a:solidFill>
                <a:latin typeface="Roboto"/>
                <a:ea typeface="Roboto"/>
                <a:cs typeface="Roboto"/>
                <a:sym typeface="Roboto"/>
              </a:rPr>
              <a:t>Median: </a:t>
            </a:r>
            <a:r>
              <a:rPr lang="en" sz="2667" b="0" i="0" u="none" strike="noStrike" cap="none">
                <a:solidFill>
                  <a:schemeClr val="dk1"/>
                </a:solidFill>
                <a:latin typeface="Roboto"/>
                <a:ea typeface="Roboto"/>
                <a:cs typeface="Roboto"/>
                <a:sym typeface="Roboto"/>
              </a:rPr>
              <a:t>11%</a:t>
            </a:r>
            <a:endParaRPr/>
          </a:p>
          <a:p>
            <a:pPr marL="914400" marR="0" lvl="1" indent="-298450" algn="l" rtl="0">
              <a:lnSpc>
                <a:spcPct val="115000"/>
              </a:lnSpc>
              <a:spcBef>
                <a:spcPts val="1600"/>
              </a:spcBef>
              <a:spcAft>
                <a:spcPts val="0"/>
              </a:spcAft>
              <a:buClr>
                <a:schemeClr val="dk1"/>
              </a:buClr>
              <a:buSzPts val="2000"/>
              <a:buFont typeface="Roboto"/>
              <a:buChar char="○"/>
            </a:pPr>
            <a:r>
              <a:rPr lang="en" sz="2667">
                <a:solidFill>
                  <a:schemeClr val="dk1"/>
                </a:solidFill>
                <a:latin typeface="Roboto"/>
                <a:ea typeface="Roboto"/>
                <a:cs typeface="Roboto"/>
                <a:sym typeface="Roboto"/>
              </a:rPr>
              <a:t>Range: </a:t>
            </a:r>
            <a:r>
              <a:rPr lang="en" sz="2667" b="0" i="0" u="none" strike="noStrike" cap="none">
                <a:solidFill>
                  <a:schemeClr val="dk1"/>
                </a:solidFill>
                <a:latin typeface="Roboto"/>
                <a:ea typeface="Roboto"/>
                <a:cs typeface="Roboto"/>
                <a:sym typeface="Roboto"/>
              </a:rPr>
              <a:t>0-100% </a:t>
            </a:r>
            <a:endParaRPr sz="2667" b="0" i="0" u="none" strike="noStrike" cap="none">
              <a:solidFill>
                <a:schemeClr val="dk1"/>
              </a:solidFill>
              <a:latin typeface="Roboto"/>
              <a:ea typeface="Roboto"/>
              <a:cs typeface="Roboto"/>
              <a:sym typeface="Roboto"/>
            </a:endParaRPr>
          </a:p>
        </p:txBody>
      </p:sp>
      <p:pic>
        <p:nvPicPr>
          <p:cNvPr id="313" name="Google Shape;313;p40"/>
          <p:cNvPicPr preferRelativeResize="0"/>
          <p:nvPr/>
        </p:nvPicPr>
        <p:blipFill rotWithShape="1">
          <a:blip r:embed="rId3">
            <a:alphaModFix/>
          </a:blip>
          <a:srcRect/>
          <a:stretch/>
        </p:blipFill>
        <p:spPr>
          <a:xfrm>
            <a:off x="5083462" y="2268382"/>
            <a:ext cx="3455931" cy="3880238"/>
          </a:xfrm>
          <a:prstGeom prst="rect">
            <a:avLst/>
          </a:prstGeom>
          <a:noFill/>
          <a:ln w="127000" cap="rnd" cmpd="sng">
            <a:solidFill>
              <a:srgbClr val="FFFFFF"/>
            </a:solidFill>
            <a:prstDash val="solid"/>
            <a:round/>
            <a:headEnd type="none" w="sm" len="sm"/>
            <a:tailEnd type="none" w="sm" len="sm"/>
          </a:ln>
          <a:effectLst>
            <a:outerShdw blurRad="76200" dist="95250" dir="10500000" sx="97000" sy="23000" kx="900000" algn="br" rotWithShape="0">
              <a:srgbClr val="000000">
                <a:alpha val="20000"/>
              </a:srgbClr>
            </a:outerShdw>
          </a:effectLst>
        </p:spPr>
      </p:pic>
      <p:pic>
        <p:nvPicPr>
          <p:cNvPr id="314" name="Google Shape;314;p40"/>
          <p:cNvPicPr preferRelativeResize="0"/>
          <p:nvPr/>
        </p:nvPicPr>
        <p:blipFill rotWithShape="1">
          <a:blip r:embed="rId4">
            <a:alphaModFix/>
          </a:blip>
          <a:srcRect/>
          <a:stretch/>
        </p:blipFill>
        <p:spPr>
          <a:xfrm>
            <a:off x="8734945" y="2137188"/>
            <a:ext cx="3281871" cy="401143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33"/>
          <p:cNvSpPr txBox="1">
            <a:spLocks noGrp="1"/>
          </p:cNvSpPr>
          <p:nvPr>
            <p:ph type="title"/>
          </p:nvPr>
        </p:nvSpPr>
        <p:spPr>
          <a:xfrm>
            <a:off x="479325" y="482750"/>
            <a:ext cx="4997700" cy="20256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800"/>
              <a:buNone/>
            </a:pPr>
            <a:r>
              <a:rPr lang="en">
                <a:latin typeface="Roboto"/>
                <a:ea typeface="Roboto"/>
                <a:cs typeface="Roboto"/>
                <a:sym typeface="Roboto"/>
              </a:rPr>
              <a:t>What We’ll Cover</a:t>
            </a:r>
            <a:endParaRPr/>
          </a:p>
        </p:txBody>
      </p:sp>
      <p:sp>
        <p:nvSpPr>
          <p:cNvPr id="106" name="Google Shape;106;p33"/>
          <p:cNvSpPr txBox="1">
            <a:spLocks noGrp="1"/>
          </p:cNvSpPr>
          <p:nvPr>
            <p:ph type="body" idx="1"/>
          </p:nvPr>
        </p:nvSpPr>
        <p:spPr>
          <a:xfrm>
            <a:off x="349763" y="1902393"/>
            <a:ext cx="11360800" cy="3298714"/>
          </a:xfrm>
          <a:prstGeom prst="rect">
            <a:avLst/>
          </a:prstGeom>
          <a:noFill/>
          <a:ln>
            <a:noFill/>
          </a:ln>
        </p:spPr>
        <p:txBody>
          <a:bodyPr spcFirstLastPara="1" wrap="square" lIns="91425" tIns="91425" rIns="91425" bIns="91425" anchor="t" anchorCtr="0">
            <a:normAutofit fontScale="92500" lnSpcReduction="20000"/>
          </a:bodyPr>
          <a:lstStyle/>
          <a:p>
            <a:pPr marL="457200" lvl="0" indent="-342900" algn="l" rtl="0">
              <a:lnSpc>
                <a:spcPct val="115000"/>
              </a:lnSpc>
              <a:spcBef>
                <a:spcPts val="0"/>
              </a:spcBef>
              <a:spcAft>
                <a:spcPts val="0"/>
              </a:spcAft>
              <a:buSzPct val="43243"/>
              <a:buChar char="●"/>
            </a:pPr>
            <a:r>
              <a:rPr lang="en" sz="4500"/>
              <a:t>Why this study was needed </a:t>
            </a:r>
            <a:endParaRPr/>
          </a:p>
          <a:p>
            <a:pPr marL="457200" lvl="0" indent="-342900" algn="l" rtl="0">
              <a:lnSpc>
                <a:spcPct val="115000"/>
              </a:lnSpc>
              <a:spcBef>
                <a:spcPts val="0"/>
              </a:spcBef>
              <a:spcAft>
                <a:spcPts val="0"/>
              </a:spcAft>
              <a:buSzPct val="43243"/>
              <a:buChar char="●"/>
            </a:pPr>
            <a:r>
              <a:rPr lang="en" sz="4500"/>
              <a:t>What we measured </a:t>
            </a:r>
            <a:endParaRPr/>
          </a:p>
          <a:p>
            <a:pPr marL="457200" lvl="0" indent="-342900" algn="l" rtl="0">
              <a:lnSpc>
                <a:spcPct val="115000"/>
              </a:lnSpc>
              <a:spcBef>
                <a:spcPts val="0"/>
              </a:spcBef>
              <a:spcAft>
                <a:spcPts val="0"/>
              </a:spcAft>
              <a:buSzPct val="43243"/>
              <a:buChar char="●"/>
            </a:pPr>
            <a:r>
              <a:rPr lang="en" sz="4500"/>
              <a:t>What we found </a:t>
            </a:r>
            <a:endParaRPr/>
          </a:p>
          <a:p>
            <a:pPr marL="457200" lvl="0" indent="-342900" algn="l" rtl="0">
              <a:lnSpc>
                <a:spcPct val="115000"/>
              </a:lnSpc>
              <a:spcBef>
                <a:spcPts val="0"/>
              </a:spcBef>
              <a:spcAft>
                <a:spcPts val="0"/>
              </a:spcAft>
              <a:buSzPct val="43243"/>
              <a:buChar char="●"/>
            </a:pPr>
            <a:r>
              <a:rPr lang="en" sz="4500"/>
              <a:t>How it became field guidance </a:t>
            </a:r>
            <a:endParaRPr/>
          </a:p>
          <a:p>
            <a:pPr marL="457200" lvl="0" indent="-342900" algn="l" rtl="0">
              <a:lnSpc>
                <a:spcPct val="115000"/>
              </a:lnSpc>
              <a:spcBef>
                <a:spcPts val="0"/>
              </a:spcBef>
              <a:spcAft>
                <a:spcPts val="0"/>
              </a:spcAft>
              <a:buSzPct val="43243"/>
              <a:buChar char="●"/>
            </a:pPr>
            <a:r>
              <a:rPr lang="en" sz="4500"/>
              <a:t>What could come next</a:t>
            </a:r>
            <a:endParaRPr/>
          </a:p>
          <a:p>
            <a:pPr marL="457200" lvl="0" indent="-228600" algn="l" rtl="0">
              <a:lnSpc>
                <a:spcPct val="115000"/>
              </a:lnSpc>
              <a:spcBef>
                <a:spcPts val="0"/>
              </a:spcBef>
              <a:spcAft>
                <a:spcPts val="0"/>
              </a:spcAft>
              <a:buClr>
                <a:schemeClr val="dk1"/>
              </a:buClr>
              <a:buSzPct val="69498"/>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1"/>
          <p:cNvSpPr txBox="1">
            <a:spLocks noGrp="1"/>
          </p:cNvSpPr>
          <p:nvPr>
            <p:ph type="title"/>
          </p:nvPr>
        </p:nvSpPr>
        <p:spPr>
          <a:xfrm>
            <a:off x="190825" y="365125"/>
            <a:ext cx="12001200" cy="132570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51948"/>
              <a:buNone/>
            </a:pPr>
            <a:r>
              <a:rPr lang="en" sz="3850" i="1">
                <a:solidFill>
                  <a:srgbClr val="757575"/>
                </a:solidFill>
                <a:latin typeface="Roboto"/>
                <a:ea typeface="Roboto"/>
                <a:cs typeface="Roboto"/>
                <a:sym typeface="Roboto"/>
              </a:rPr>
              <a:t>Linking tree-level observations &amp; defect occurrence</a:t>
            </a:r>
            <a:endParaRPr sz="3850" i="1">
              <a:solidFill>
                <a:srgbClr val="757575"/>
              </a:solidFill>
              <a:latin typeface="Roboto"/>
              <a:ea typeface="Roboto"/>
              <a:cs typeface="Roboto"/>
              <a:sym typeface="Roboto"/>
            </a:endParaRPr>
          </a:p>
          <a:p>
            <a:pPr marL="0" lvl="0" indent="0" algn="l" rtl="0">
              <a:lnSpc>
                <a:spcPct val="90000"/>
              </a:lnSpc>
              <a:spcBef>
                <a:spcPts val="0"/>
              </a:spcBef>
              <a:spcAft>
                <a:spcPts val="0"/>
              </a:spcAft>
              <a:buClr>
                <a:schemeClr val="dk1"/>
              </a:buClr>
              <a:buSzPct val="45455"/>
              <a:buNone/>
            </a:pPr>
            <a:r>
              <a:rPr lang="en">
                <a:latin typeface="Roboto"/>
                <a:ea typeface="Roboto"/>
                <a:cs typeface="Roboto"/>
                <a:sym typeface="Roboto"/>
              </a:rPr>
              <a:t>Result #2 </a:t>
            </a:r>
            <a:br>
              <a:rPr lang="en">
                <a:latin typeface="Roboto"/>
                <a:ea typeface="Roboto"/>
                <a:cs typeface="Roboto"/>
                <a:sym typeface="Roboto"/>
              </a:rPr>
            </a:br>
            <a:r>
              <a:rPr lang="en">
                <a:latin typeface="Roboto"/>
                <a:ea typeface="Roboto"/>
                <a:cs typeface="Roboto"/>
                <a:sym typeface="Roboto"/>
              </a:rPr>
              <a:t>   More dead cambium = greater likelihood of defect</a:t>
            </a:r>
            <a:endParaRPr/>
          </a:p>
        </p:txBody>
      </p:sp>
      <p:sp>
        <p:nvSpPr>
          <p:cNvPr id="321" name="Google Shape;321;p41"/>
          <p:cNvSpPr txBox="1"/>
          <p:nvPr/>
        </p:nvSpPr>
        <p:spPr>
          <a:xfrm>
            <a:off x="190825" y="2196275"/>
            <a:ext cx="8712900" cy="1378200"/>
          </a:xfrm>
          <a:prstGeom prst="rect">
            <a:avLst/>
          </a:prstGeom>
          <a:noFill/>
          <a:ln>
            <a:noFill/>
          </a:ln>
        </p:spPr>
        <p:txBody>
          <a:bodyPr spcFirstLastPara="1" wrap="square" lIns="121900" tIns="121900" rIns="121900" bIns="121900" anchor="t" anchorCtr="0">
            <a:spAutoFit/>
          </a:bodyPr>
          <a:lstStyle/>
          <a:p>
            <a:pPr marL="609585" marR="0" lvl="0" indent="-474120" algn="l" rtl="0">
              <a:lnSpc>
                <a:spcPct val="115000"/>
              </a:lnSpc>
              <a:spcBef>
                <a:spcPts val="1600"/>
              </a:spcBef>
              <a:spcAft>
                <a:spcPts val="0"/>
              </a:spcAft>
              <a:buClr>
                <a:schemeClr val="dk1"/>
              </a:buClr>
              <a:buSzPts val="2000"/>
              <a:buFont typeface="Roboto"/>
              <a:buChar char="●"/>
            </a:pPr>
            <a:r>
              <a:rPr lang="en" sz="2800" b="0" i="0" u="none" strike="noStrike" cap="none">
                <a:solidFill>
                  <a:srgbClr val="000000"/>
                </a:solidFill>
                <a:latin typeface="Arial"/>
                <a:ea typeface="Arial"/>
                <a:cs typeface="Arial"/>
                <a:sym typeface="Arial"/>
              </a:rPr>
              <a:t>0 dead quadrants → ~50% probability of defect</a:t>
            </a:r>
            <a:endParaRPr/>
          </a:p>
          <a:p>
            <a:pPr marL="609585" marR="0" lvl="0" indent="-474120" algn="l" rtl="0">
              <a:lnSpc>
                <a:spcPct val="115000"/>
              </a:lnSpc>
              <a:spcBef>
                <a:spcPts val="1600"/>
              </a:spcBef>
              <a:spcAft>
                <a:spcPts val="0"/>
              </a:spcAft>
              <a:buClr>
                <a:schemeClr val="dk1"/>
              </a:buClr>
              <a:buSzPts val="2000"/>
              <a:buFont typeface="Roboto"/>
              <a:buChar char="●"/>
            </a:pPr>
            <a:r>
              <a:rPr lang="en" sz="2800" b="0" i="0" u="none" strike="noStrike" cap="none">
                <a:solidFill>
                  <a:srgbClr val="000000"/>
                </a:solidFill>
                <a:latin typeface="Arial"/>
                <a:ea typeface="Arial"/>
                <a:cs typeface="Arial"/>
                <a:sym typeface="Arial"/>
              </a:rPr>
              <a:t>3+ dead quadrants → &gt;70% probability</a:t>
            </a:r>
            <a:endParaRPr sz="2667" b="0" i="0" u="none" strike="noStrike" cap="none">
              <a:solidFill>
                <a:schemeClr val="dk1"/>
              </a:solidFill>
              <a:latin typeface="Roboto"/>
              <a:ea typeface="Roboto"/>
              <a:cs typeface="Roboto"/>
              <a:sym typeface="Roboto"/>
            </a:endParaRPr>
          </a:p>
        </p:txBody>
      </p:sp>
      <p:pic>
        <p:nvPicPr>
          <p:cNvPr id="322" name="Google Shape;322;p41"/>
          <p:cNvPicPr preferRelativeResize="0"/>
          <p:nvPr/>
        </p:nvPicPr>
        <p:blipFill rotWithShape="1">
          <a:blip r:embed="rId3">
            <a:alphaModFix/>
          </a:blip>
          <a:srcRect t="-1233"/>
          <a:stretch/>
        </p:blipFill>
        <p:spPr>
          <a:xfrm>
            <a:off x="8062622" y="2989690"/>
            <a:ext cx="3563483" cy="3296921"/>
          </a:xfrm>
          <a:prstGeom prst="rect">
            <a:avLst/>
          </a:prstGeom>
          <a:noFill/>
          <a:ln w="127000" cap="rnd" cmpd="sng">
            <a:solidFill>
              <a:srgbClr val="FFFFFF"/>
            </a:solidFill>
            <a:prstDash val="solid"/>
            <a:round/>
            <a:headEnd type="none" w="sm" len="sm"/>
            <a:tailEnd type="none" w="sm" len="sm"/>
          </a:ln>
          <a:effectLst>
            <a:outerShdw blurRad="76200" dist="95250" dir="10500000" sx="97000" sy="23000" kx="900000" algn="br" rotWithShape="0">
              <a:srgbClr val="000000">
                <a:alpha val="20000"/>
              </a:srgbClr>
            </a:outerShdw>
          </a:effectLst>
        </p:spPr>
      </p:pic>
      <p:pic>
        <p:nvPicPr>
          <p:cNvPr id="323" name="Google Shape;323;p41"/>
          <p:cNvPicPr preferRelativeResize="0"/>
          <p:nvPr/>
        </p:nvPicPr>
        <p:blipFill rotWithShape="1">
          <a:blip r:embed="rId4">
            <a:alphaModFix/>
          </a:blip>
          <a:srcRect/>
          <a:stretch/>
        </p:blipFill>
        <p:spPr>
          <a:xfrm>
            <a:off x="946205" y="3519722"/>
            <a:ext cx="2475465" cy="3057927"/>
          </a:xfrm>
          <a:prstGeom prst="rect">
            <a:avLst/>
          </a:prstGeom>
          <a:noFill/>
          <a:ln>
            <a:noFill/>
          </a:ln>
        </p:spPr>
      </p:pic>
      <p:pic>
        <p:nvPicPr>
          <p:cNvPr id="324" name="Google Shape;324;p41"/>
          <p:cNvPicPr preferRelativeResize="0"/>
          <p:nvPr/>
        </p:nvPicPr>
        <p:blipFill rotWithShape="1">
          <a:blip r:embed="rId5">
            <a:alphaModFix/>
          </a:blip>
          <a:srcRect/>
          <a:stretch/>
        </p:blipFill>
        <p:spPr>
          <a:xfrm>
            <a:off x="4129379" y="3519722"/>
            <a:ext cx="2333625" cy="305792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42"/>
          <p:cNvSpPr txBox="1">
            <a:spLocks noGrp="1"/>
          </p:cNvSpPr>
          <p:nvPr>
            <p:ph type="title"/>
          </p:nvPr>
        </p:nvSpPr>
        <p:spPr>
          <a:xfrm>
            <a:off x="210883" y="161927"/>
            <a:ext cx="11664563" cy="1325563"/>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51948"/>
              <a:buNone/>
            </a:pPr>
            <a:r>
              <a:rPr lang="en" sz="3850" i="1">
                <a:solidFill>
                  <a:srgbClr val="757575"/>
                </a:solidFill>
                <a:latin typeface="Roboto"/>
                <a:ea typeface="Roboto"/>
                <a:cs typeface="Roboto"/>
                <a:sym typeface="Roboto"/>
              </a:rPr>
              <a:t>Linking tree-level observations &amp; defect occurrence</a:t>
            </a:r>
            <a:endParaRPr sz="3850" i="1">
              <a:solidFill>
                <a:srgbClr val="757575"/>
              </a:solidFill>
              <a:latin typeface="Roboto"/>
              <a:ea typeface="Roboto"/>
              <a:cs typeface="Roboto"/>
              <a:sym typeface="Roboto"/>
            </a:endParaRPr>
          </a:p>
          <a:p>
            <a:pPr marL="0" lvl="0" indent="0" algn="l" rtl="0">
              <a:lnSpc>
                <a:spcPct val="90000"/>
              </a:lnSpc>
              <a:spcBef>
                <a:spcPts val="0"/>
              </a:spcBef>
              <a:spcAft>
                <a:spcPts val="0"/>
              </a:spcAft>
              <a:buClr>
                <a:schemeClr val="dk1"/>
              </a:buClr>
              <a:buSzPct val="45455"/>
              <a:buNone/>
            </a:pPr>
            <a:r>
              <a:rPr lang="en">
                <a:latin typeface="Roboto"/>
                <a:ea typeface="Roboto"/>
                <a:cs typeface="Roboto"/>
                <a:sym typeface="Roboto"/>
              </a:rPr>
              <a:t>Result #3 </a:t>
            </a:r>
            <a:br>
              <a:rPr lang="en">
                <a:latin typeface="Roboto"/>
                <a:ea typeface="Roboto"/>
                <a:cs typeface="Roboto"/>
                <a:sym typeface="Roboto"/>
              </a:rPr>
            </a:br>
            <a:r>
              <a:rPr lang="en">
                <a:latin typeface="Roboto"/>
                <a:ea typeface="Roboto"/>
                <a:cs typeface="Roboto"/>
                <a:sym typeface="Roboto"/>
              </a:rPr>
              <a:t>   Different metrics with different time since fire</a:t>
            </a:r>
            <a:endParaRPr/>
          </a:p>
        </p:txBody>
      </p:sp>
      <p:sp>
        <p:nvSpPr>
          <p:cNvPr id="331" name="Google Shape;331;p42"/>
          <p:cNvSpPr txBox="1"/>
          <p:nvPr/>
        </p:nvSpPr>
        <p:spPr>
          <a:xfrm>
            <a:off x="411295" y="2361895"/>
            <a:ext cx="6659100" cy="2034900"/>
          </a:xfrm>
          <a:prstGeom prst="rect">
            <a:avLst/>
          </a:prstGeom>
          <a:noFill/>
          <a:ln>
            <a:noFill/>
          </a:ln>
        </p:spPr>
        <p:txBody>
          <a:bodyPr spcFirstLastPara="1" wrap="square" lIns="121900" tIns="121900" rIns="121900" bIns="121900" anchor="t" anchorCtr="0">
            <a:spAutoFit/>
          </a:bodyPr>
          <a:lstStyle/>
          <a:p>
            <a:pPr marL="135465" marR="0" lvl="0" indent="0" algn="l" rtl="0">
              <a:lnSpc>
                <a:spcPct val="115000"/>
              </a:lnSpc>
              <a:spcBef>
                <a:spcPts val="1600"/>
              </a:spcBef>
              <a:spcAft>
                <a:spcPts val="0"/>
              </a:spcAft>
              <a:buNone/>
            </a:pPr>
            <a:r>
              <a:rPr lang="en" sz="2800" b="0" i="0" u="sng" strike="noStrike" cap="none">
                <a:solidFill>
                  <a:srgbClr val="000000"/>
                </a:solidFill>
                <a:latin typeface="Arial"/>
                <a:ea typeface="Arial"/>
                <a:cs typeface="Arial"/>
                <a:sym typeface="Arial"/>
              </a:rPr>
              <a:t>3 years post-fire</a:t>
            </a:r>
            <a:endParaRPr/>
          </a:p>
          <a:p>
            <a:pPr marL="571500" marR="0" lvl="0" indent="-29210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Live foliage was more informative </a:t>
            </a:r>
            <a:endParaRPr/>
          </a:p>
          <a:p>
            <a:pPr marL="571500" marR="0" lvl="0" indent="-29210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Visible fungal area could still be measured </a:t>
            </a:r>
            <a:endParaRPr/>
          </a:p>
        </p:txBody>
      </p:sp>
      <p:sp>
        <p:nvSpPr>
          <p:cNvPr id="332" name="Google Shape;332;p42"/>
          <p:cNvSpPr txBox="1"/>
          <p:nvPr/>
        </p:nvSpPr>
        <p:spPr>
          <a:xfrm>
            <a:off x="411300" y="4396802"/>
            <a:ext cx="7127100" cy="2034900"/>
          </a:xfrm>
          <a:prstGeom prst="rect">
            <a:avLst/>
          </a:prstGeom>
          <a:noFill/>
          <a:ln>
            <a:noFill/>
          </a:ln>
        </p:spPr>
        <p:txBody>
          <a:bodyPr spcFirstLastPara="1" wrap="square" lIns="121900" tIns="121900" rIns="121900" bIns="121900" anchor="t" anchorCtr="0">
            <a:spAutoFit/>
          </a:bodyPr>
          <a:lstStyle/>
          <a:p>
            <a:pPr marL="135465" marR="0" lvl="0" indent="0" algn="l" rtl="0">
              <a:lnSpc>
                <a:spcPct val="115000"/>
              </a:lnSpc>
              <a:spcBef>
                <a:spcPts val="1600"/>
              </a:spcBef>
              <a:spcAft>
                <a:spcPts val="0"/>
              </a:spcAft>
              <a:buNone/>
            </a:pPr>
            <a:r>
              <a:rPr lang="en" sz="2800" b="0" i="0" u="sng" strike="noStrike" cap="none">
                <a:solidFill>
                  <a:srgbClr val="000000"/>
                </a:solidFill>
                <a:latin typeface="Arial"/>
                <a:ea typeface="Arial"/>
                <a:cs typeface="Arial"/>
                <a:sym typeface="Arial"/>
              </a:rPr>
              <a:t>5 years post-fire</a:t>
            </a:r>
            <a:endParaRPr/>
          </a:p>
          <a:p>
            <a:pPr marL="571500" marR="0" lvl="0" indent="-29210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Dead tops became a strong predictor </a:t>
            </a:r>
            <a:endParaRPr/>
          </a:p>
          <a:p>
            <a:pPr marL="571500" marR="0" lvl="0" indent="-29210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Initial fire evidence had begun fading </a:t>
            </a:r>
            <a:endParaRPr/>
          </a:p>
          <a:p>
            <a:pPr marL="571500" marR="0" lvl="0" indent="-29210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Fungal visibility had faded</a:t>
            </a:r>
            <a:endParaRPr/>
          </a:p>
        </p:txBody>
      </p:sp>
      <p:pic>
        <p:nvPicPr>
          <p:cNvPr id="333" name="Google Shape;333;p42"/>
          <p:cNvPicPr preferRelativeResize="0"/>
          <p:nvPr/>
        </p:nvPicPr>
        <p:blipFill rotWithShape="1">
          <a:blip r:embed="rId3">
            <a:alphaModFix/>
          </a:blip>
          <a:srcRect/>
          <a:stretch/>
        </p:blipFill>
        <p:spPr>
          <a:xfrm>
            <a:off x="7172076" y="2361890"/>
            <a:ext cx="4703369" cy="866339"/>
          </a:xfrm>
          <a:prstGeom prst="rect">
            <a:avLst/>
          </a:prstGeom>
          <a:noFill/>
          <a:ln>
            <a:noFill/>
          </a:ln>
        </p:spPr>
      </p:pic>
      <p:pic>
        <p:nvPicPr>
          <p:cNvPr id="334" name="Google Shape;334;p42"/>
          <p:cNvPicPr preferRelativeResize="0"/>
          <p:nvPr/>
        </p:nvPicPr>
        <p:blipFill rotWithShape="1">
          <a:blip r:embed="rId4">
            <a:alphaModFix/>
          </a:blip>
          <a:srcRect/>
          <a:stretch/>
        </p:blipFill>
        <p:spPr>
          <a:xfrm>
            <a:off x="7172077" y="3228229"/>
            <a:ext cx="4703369" cy="206089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43"/>
          <p:cNvSpPr txBox="1">
            <a:spLocks noGrp="1"/>
          </p:cNvSpPr>
          <p:nvPr>
            <p:ph type="title"/>
          </p:nvPr>
        </p:nvSpPr>
        <p:spPr>
          <a:xfrm>
            <a:off x="151074" y="325368"/>
            <a:ext cx="11664563" cy="1622702"/>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51948"/>
              <a:buNone/>
            </a:pPr>
            <a:r>
              <a:rPr lang="en" sz="3850" i="1">
                <a:solidFill>
                  <a:srgbClr val="757575"/>
                </a:solidFill>
                <a:latin typeface="Roboto"/>
                <a:ea typeface="Roboto"/>
                <a:cs typeface="Roboto"/>
                <a:sym typeface="Roboto"/>
              </a:rPr>
              <a:t>Linking tree-level observations &amp; defect occurrence</a:t>
            </a:r>
            <a:endParaRPr sz="3850" i="1">
              <a:solidFill>
                <a:srgbClr val="757575"/>
              </a:solidFill>
              <a:latin typeface="Roboto"/>
              <a:ea typeface="Roboto"/>
              <a:cs typeface="Roboto"/>
              <a:sym typeface="Roboto"/>
            </a:endParaRPr>
          </a:p>
          <a:p>
            <a:pPr marL="0" lvl="0" indent="0" algn="l" rtl="0">
              <a:lnSpc>
                <a:spcPct val="90000"/>
              </a:lnSpc>
              <a:spcBef>
                <a:spcPts val="0"/>
              </a:spcBef>
              <a:spcAft>
                <a:spcPts val="0"/>
              </a:spcAft>
              <a:buClr>
                <a:schemeClr val="dk1"/>
              </a:buClr>
              <a:buSzPct val="45455"/>
              <a:buNone/>
            </a:pPr>
            <a:r>
              <a:rPr lang="en">
                <a:latin typeface="Roboto"/>
                <a:ea typeface="Roboto"/>
                <a:cs typeface="Roboto"/>
                <a:sym typeface="Roboto"/>
              </a:rPr>
              <a:t>Result #4 </a:t>
            </a:r>
            <a:br>
              <a:rPr lang="en">
                <a:latin typeface="Roboto"/>
                <a:ea typeface="Roboto"/>
                <a:cs typeface="Roboto"/>
                <a:sym typeface="Roboto"/>
              </a:rPr>
            </a:br>
            <a:r>
              <a:rPr lang="en">
                <a:latin typeface="Roboto"/>
                <a:ea typeface="Roboto"/>
                <a:cs typeface="Roboto"/>
                <a:sym typeface="Roboto"/>
              </a:rPr>
              <a:t>   When defect occurred, smaller trees lost a </a:t>
            </a:r>
            <a:endParaRPr>
              <a:latin typeface="Roboto"/>
              <a:ea typeface="Roboto"/>
              <a:cs typeface="Roboto"/>
              <a:sym typeface="Roboto"/>
            </a:endParaRPr>
          </a:p>
          <a:p>
            <a:pPr marL="0" lvl="0" indent="0" algn="l" rtl="0">
              <a:lnSpc>
                <a:spcPct val="90000"/>
              </a:lnSpc>
              <a:spcBef>
                <a:spcPts val="0"/>
              </a:spcBef>
              <a:spcAft>
                <a:spcPts val="0"/>
              </a:spcAft>
              <a:buClr>
                <a:schemeClr val="dk1"/>
              </a:buClr>
              <a:buSzPct val="45455"/>
              <a:buNone/>
            </a:pPr>
            <a:r>
              <a:rPr lang="en">
                <a:latin typeface="Roboto"/>
                <a:ea typeface="Roboto"/>
                <a:cs typeface="Roboto"/>
                <a:sym typeface="Roboto"/>
              </a:rPr>
              <a:t>   greater proportion of merchantable volume</a:t>
            </a:r>
            <a:endParaRPr/>
          </a:p>
        </p:txBody>
      </p:sp>
      <p:pic>
        <p:nvPicPr>
          <p:cNvPr id="341" name="Google Shape;341;p43"/>
          <p:cNvPicPr preferRelativeResize="0"/>
          <p:nvPr/>
        </p:nvPicPr>
        <p:blipFill rotWithShape="1">
          <a:blip r:embed="rId3">
            <a:alphaModFix/>
          </a:blip>
          <a:srcRect/>
          <a:stretch/>
        </p:blipFill>
        <p:spPr>
          <a:xfrm rot="-3833441">
            <a:off x="1851801" y="1842163"/>
            <a:ext cx="4253274" cy="4845251"/>
          </a:xfrm>
          <a:prstGeom prst="rect">
            <a:avLst/>
          </a:prstGeom>
          <a:noFill/>
          <a:ln>
            <a:noFill/>
          </a:ln>
        </p:spPr>
      </p:pic>
      <p:pic>
        <p:nvPicPr>
          <p:cNvPr id="342" name="Google Shape;342;p43"/>
          <p:cNvPicPr preferRelativeResize="0"/>
          <p:nvPr/>
        </p:nvPicPr>
        <p:blipFill rotWithShape="1">
          <a:blip r:embed="rId4">
            <a:alphaModFix/>
          </a:blip>
          <a:srcRect/>
          <a:stretch/>
        </p:blipFill>
        <p:spPr>
          <a:xfrm rot="3531933">
            <a:off x="7434797" y="2619708"/>
            <a:ext cx="3106830" cy="340565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44"/>
          <p:cNvSpPr txBox="1">
            <a:spLocks noGrp="1"/>
          </p:cNvSpPr>
          <p:nvPr>
            <p:ph type="title"/>
          </p:nvPr>
        </p:nvSpPr>
        <p:spPr>
          <a:xfrm>
            <a:off x="151074" y="325368"/>
            <a:ext cx="11664563" cy="1622702"/>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chemeClr val="dk1"/>
              </a:buClr>
              <a:buSzPct val="45455"/>
              <a:buNone/>
            </a:pPr>
            <a:r>
              <a:rPr lang="en" i="1">
                <a:solidFill>
                  <a:srgbClr val="757575"/>
                </a:solidFill>
                <a:latin typeface="Roboto"/>
                <a:ea typeface="Roboto"/>
                <a:cs typeface="Roboto"/>
                <a:sym typeface="Roboto"/>
              </a:rPr>
              <a:t>Linking tree-level observations &amp; defect occurrence</a:t>
            </a:r>
            <a:endParaRPr i="1">
              <a:solidFill>
                <a:srgbClr val="757575"/>
              </a:solidFill>
              <a:latin typeface="Roboto"/>
              <a:ea typeface="Roboto"/>
              <a:cs typeface="Roboto"/>
              <a:sym typeface="Roboto"/>
            </a:endParaRPr>
          </a:p>
          <a:p>
            <a:pPr marL="0" lvl="0" indent="0" algn="l" rtl="0">
              <a:lnSpc>
                <a:spcPct val="90000"/>
              </a:lnSpc>
              <a:spcBef>
                <a:spcPts val="0"/>
              </a:spcBef>
              <a:spcAft>
                <a:spcPts val="0"/>
              </a:spcAft>
              <a:buClr>
                <a:schemeClr val="dk1"/>
              </a:buClr>
              <a:buSzPct val="45455"/>
              <a:buNone/>
            </a:pPr>
            <a:r>
              <a:rPr lang="en">
                <a:latin typeface="Roboto"/>
                <a:ea typeface="Roboto"/>
                <a:cs typeface="Roboto"/>
                <a:sym typeface="Roboto"/>
              </a:rPr>
              <a:t>Result #5 </a:t>
            </a:r>
            <a:br>
              <a:rPr lang="en">
                <a:latin typeface="Roboto"/>
                <a:ea typeface="Roboto"/>
                <a:cs typeface="Roboto"/>
                <a:sym typeface="Roboto"/>
              </a:rPr>
            </a:br>
            <a:r>
              <a:rPr lang="en">
                <a:latin typeface="Roboto"/>
                <a:ea typeface="Roboto"/>
                <a:cs typeface="Roboto"/>
                <a:sym typeface="Roboto"/>
              </a:rPr>
              <a:t>   We can flag high-risk trees better than we can </a:t>
            </a:r>
            <a:endParaRPr>
              <a:latin typeface="Roboto"/>
              <a:ea typeface="Roboto"/>
              <a:cs typeface="Roboto"/>
              <a:sym typeface="Roboto"/>
            </a:endParaRPr>
          </a:p>
          <a:p>
            <a:pPr marL="0" lvl="0" indent="0" algn="l" rtl="0">
              <a:lnSpc>
                <a:spcPct val="90000"/>
              </a:lnSpc>
              <a:spcBef>
                <a:spcPts val="0"/>
              </a:spcBef>
              <a:spcAft>
                <a:spcPts val="0"/>
              </a:spcAft>
              <a:buClr>
                <a:schemeClr val="dk1"/>
              </a:buClr>
              <a:buSzPct val="45455"/>
              <a:buNone/>
            </a:pPr>
            <a:r>
              <a:rPr lang="en">
                <a:latin typeface="Roboto"/>
                <a:ea typeface="Roboto"/>
                <a:cs typeface="Roboto"/>
                <a:sym typeface="Roboto"/>
              </a:rPr>
              <a:t>   rule out defect</a:t>
            </a:r>
            <a:endParaRPr/>
          </a:p>
        </p:txBody>
      </p:sp>
      <p:sp>
        <p:nvSpPr>
          <p:cNvPr id="349" name="Google Shape;349;p44"/>
          <p:cNvSpPr txBox="1"/>
          <p:nvPr/>
        </p:nvSpPr>
        <p:spPr>
          <a:xfrm>
            <a:off x="915100" y="2626150"/>
            <a:ext cx="6804000" cy="3386400"/>
          </a:xfrm>
          <a:prstGeom prst="rect">
            <a:avLst/>
          </a:prstGeom>
          <a:noFill/>
          <a:ln>
            <a:noFill/>
          </a:ln>
        </p:spPr>
        <p:txBody>
          <a:bodyPr spcFirstLastPara="1" wrap="square" lIns="121900" tIns="121900" rIns="121900" bIns="121900" anchor="t" anchorCtr="0">
            <a:spAutoFit/>
          </a:bodyPr>
          <a:lstStyle/>
          <a:p>
            <a:pPr marL="457200" marR="0" lvl="0" indent="-349250" algn="l" rtl="0">
              <a:lnSpc>
                <a:spcPct val="100000"/>
              </a:lnSpc>
              <a:spcBef>
                <a:spcPts val="0"/>
              </a:spcBef>
              <a:spcAft>
                <a:spcPts val="0"/>
              </a:spcAft>
              <a:buClr>
                <a:srgbClr val="000000"/>
              </a:buClr>
              <a:buSzPts val="2800"/>
              <a:buFont typeface="Arial"/>
              <a:buChar char="•"/>
            </a:pPr>
            <a:r>
              <a:rPr lang="en" sz="2800" b="1" i="0" u="none" strike="noStrike" cap="none">
                <a:solidFill>
                  <a:srgbClr val="000000"/>
                </a:solidFill>
                <a:latin typeface="Arial"/>
                <a:ea typeface="Arial"/>
                <a:cs typeface="Arial"/>
                <a:sym typeface="Arial"/>
              </a:rPr>
              <a:t>83% </a:t>
            </a:r>
            <a:r>
              <a:rPr lang="en" sz="2800" b="0" i="0" u="none" strike="noStrike" cap="none">
                <a:solidFill>
                  <a:srgbClr val="000000"/>
                </a:solidFill>
                <a:latin typeface="Arial"/>
                <a:ea typeface="Arial"/>
                <a:cs typeface="Arial"/>
                <a:sym typeface="Arial"/>
              </a:rPr>
              <a:t>of trees predicted to have defect actually had defect</a:t>
            </a:r>
            <a:endParaRPr/>
          </a:p>
          <a:p>
            <a:pPr marL="457200" marR="0" lvl="0" indent="-171450" algn="l" rtl="0">
              <a:lnSpc>
                <a:spcPct val="100000"/>
              </a:lnSpc>
              <a:spcBef>
                <a:spcPts val="0"/>
              </a:spcBef>
              <a:spcAft>
                <a:spcPts val="0"/>
              </a:spcAft>
              <a:buNone/>
            </a:pPr>
            <a:endParaRPr sz="1800" b="1"/>
          </a:p>
          <a:p>
            <a:pPr marL="457200" marR="0" lvl="0" indent="-349250" algn="l" rtl="0">
              <a:lnSpc>
                <a:spcPct val="100000"/>
              </a:lnSpc>
              <a:spcBef>
                <a:spcPts val="0"/>
              </a:spcBef>
              <a:spcAft>
                <a:spcPts val="0"/>
              </a:spcAft>
              <a:buClr>
                <a:srgbClr val="000000"/>
              </a:buClr>
              <a:buSzPts val="2800"/>
              <a:buFont typeface="Arial"/>
              <a:buChar char="•"/>
            </a:pPr>
            <a:r>
              <a:rPr lang="en" sz="2800" b="1" i="0" u="none" strike="noStrike" cap="none">
                <a:solidFill>
                  <a:srgbClr val="000000"/>
                </a:solidFill>
                <a:latin typeface="Arial"/>
                <a:ea typeface="Arial"/>
                <a:cs typeface="Arial"/>
                <a:sym typeface="Arial"/>
              </a:rPr>
              <a:t>59% </a:t>
            </a:r>
            <a:r>
              <a:rPr lang="en" sz="2800" b="0" i="0" u="none" strike="noStrike" cap="none">
                <a:solidFill>
                  <a:srgbClr val="000000"/>
                </a:solidFill>
                <a:latin typeface="Arial"/>
                <a:ea typeface="Arial"/>
                <a:cs typeface="Arial"/>
                <a:sym typeface="Arial"/>
              </a:rPr>
              <a:t>of trees predicted not to have defect actually lacked defect. </a:t>
            </a:r>
            <a:endParaRPr/>
          </a:p>
          <a:p>
            <a:pPr marL="457200" marR="0" lvl="0" indent="-171450" algn="l" rtl="0">
              <a:lnSpc>
                <a:spcPct val="100000"/>
              </a:lnSpc>
              <a:spcBef>
                <a:spcPts val="0"/>
              </a:spcBef>
              <a:spcAft>
                <a:spcPts val="0"/>
              </a:spcAft>
              <a:buNone/>
            </a:pPr>
            <a:endParaRPr sz="1800"/>
          </a:p>
          <a:p>
            <a:pPr marL="457200" marR="0" lvl="0" indent="-34925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No reliable “defect-free” threshold emerged.</a:t>
            </a:r>
            <a:endParaRPr/>
          </a:p>
        </p:txBody>
      </p:sp>
      <p:pic>
        <p:nvPicPr>
          <p:cNvPr id="350" name="Google Shape;350;p44"/>
          <p:cNvPicPr preferRelativeResize="0"/>
          <p:nvPr/>
        </p:nvPicPr>
        <p:blipFill rotWithShape="1">
          <a:blip r:embed="rId3">
            <a:alphaModFix/>
          </a:blip>
          <a:srcRect/>
          <a:stretch/>
        </p:blipFill>
        <p:spPr>
          <a:xfrm>
            <a:off x="8221957" y="1773141"/>
            <a:ext cx="3276455" cy="436860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
                <a:latin typeface="Roboto"/>
                <a:ea typeface="Roboto"/>
                <a:cs typeface="Roboto"/>
                <a:sym typeface="Roboto"/>
              </a:rPr>
              <a:t>Takeaways</a:t>
            </a:r>
            <a:endParaRPr/>
          </a:p>
        </p:txBody>
      </p:sp>
      <p:sp>
        <p:nvSpPr>
          <p:cNvPr id="356" name="Google Shape;356;p39"/>
          <p:cNvSpPr txBox="1">
            <a:spLocks noGrp="1"/>
          </p:cNvSpPr>
          <p:nvPr>
            <p:ph type="body" idx="1"/>
          </p:nvPr>
        </p:nvSpPr>
        <p:spPr>
          <a:xfrm>
            <a:off x="1009050" y="1690700"/>
            <a:ext cx="5738400" cy="43515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1000"/>
              </a:spcBef>
              <a:spcAft>
                <a:spcPts val="0"/>
              </a:spcAft>
              <a:buClr>
                <a:schemeClr val="dk1"/>
              </a:buClr>
              <a:buSzPts val="1800"/>
              <a:buChar char="•"/>
            </a:pPr>
            <a:r>
              <a:rPr lang="en"/>
              <a:t>Defect was common, but highly variable</a:t>
            </a:r>
            <a:endParaRPr/>
          </a:p>
          <a:p>
            <a:pPr marL="0" lvl="0" indent="0" algn="l" rtl="0">
              <a:lnSpc>
                <a:spcPct val="90000"/>
              </a:lnSpc>
              <a:spcBef>
                <a:spcPts val="1000"/>
              </a:spcBef>
              <a:spcAft>
                <a:spcPts val="0"/>
              </a:spcAft>
              <a:buNone/>
            </a:pPr>
            <a:endParaRPr sz="1800"/>
          </a:p>
          <a:p>
            <a:pPr marL="457200" lvl="0" indent="-342900" algn="l" rtl="0">
              <a:lnSpc>
                <a:spcPct val="90000"/>
              </a:lnSpc>
              <a:spcBef>
                <a:spcPts val="1000"/>
              </a:spcBef>
              <a:spcAft>
                <a:spcPts val="0"/>
              </a:spcAft>
              <a:buClr>
                <a:schemeClr val="dk1"/>
              </a:buClr>
              <a:buSzPts val="1800"/>
              <a:buChar char="•"/>
            </a:pPr>
            <a:r>
              <a:rPr lang="en"/>
              <a:t>We needed to collect data from more trees with a greater variation in fire damage</a:t>
            </a:r>
            <a:endParaRPr/>
          </a:p>
          <a:p>
            <a:pPr marL="0" lvl="0" indent="0" algn="l" rtl="0">
              <a:lnSpc>
                <a:spcPct val="90000"/>
              </a:lnSpc>
              <a:spcBef>
                <a:spcPts val="1000"/>
              </a:spcBef>
              <a:spcAft>
                <a:spcPts val="0"/>
              </a:spcAft>
              <a:buNone/>
            </a:pPr>
            <a:endParaRPr sz="1800"/>
          </a:p>
          <a:p>
            <a:pPr marL="457200" lvl="0" indent="-342900" algn="l" rtl="0">
              <a:lnSpc>
                <a:spcPct val="90000"/>
              </a:lnSpc>
              <a:spcBef>
                <a:spcPts val="1000"/>
              </a:spcBef>
              <a:spcAft>
                <a:spcPts val="0"/>
              </a:spcAft>
              <a:buSzPts val="1800"/>
              <a:buChar char="•"/>
            </a:pPr>
            <a:r>
              <a:rPr lang="en"/>
              <a:t>We can identify trees at high risk of defect better than we can identify trees that are definitely sound. </a:t>
            </a:r>
            <a:endParaRPr/>
          </a:p>
          <a:p>
            <a:pPr marL="457200" lvl="0" indent="0" algn="l" rtl="0">
              <a:lnSpc>
                <a:spcPct val="90000"/>
              </a:lnSpc>
              <a:spcBef>
                <a:spcPts val="1000"/>
              </a:spcBef>
              <a:spcAft>
                <a:spcPts val="0"/>
              </a:spcAft>
              <a:buNone/>
            </a:pPr>
            <a:endParaRPr/>
          </a:p>
        </p:txBody>
      </p:sp>
      <p:pic>
        <p:nvPicPr>
          <p:cNvPr id="357" name="Google Shape;357;p39"/>
          <p:cNvPicPr preferRelativeResize="0"/>
          <p:nvPr/>
        </p:nvPicPr>
        <p:blipFill>
          <a:blip r:embed="rId3">
            <a:alphaModFix/>
          </a:blip>
          <a:stretch>
            <a:fillRect/>
          </a:stretch>
        </p:blipFill>
        <p:spPr>
          <a:xfrm>
            <a:off x="7177550" y="651964"/>
            <a:ext cx="4603950" cy="2589710"/>
          </a:xfrm>
          <a:prstGeom prst="rect">
            <a:avLst/>
          </a:prstGeom>
          <a:noFill/>
          <a:ln>
            <a:noFill/>
          </a:ln>
        </p:spPr>
      </p:pic>
      <p:pic>
        <p:nvPicPr>
          <p:cNvPr id="358" name="Google Shape;358;p39"/>
          <p:cNvPicPr preferRelativeResize="0"/>
          <p:nvPr/>
        </p:nvPicPr>
        <p:blipFill>
          <a:blip r:embed="rId4">
            <a:alphaModFix/>
          </a:blip>
          <a:stretch>
            <a:fillRect/>
          </a:stretch>
        </p:blipFill>
        <p:spPr>
          <a:xfrm>
            <a:off x="7177550" y="3836575"/>
            <a:ext cx="4603950" cy="258972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45"/>
          <p:cNvSpPr txBox="1">
            <a:spLocks noGrp="1"/>
          </p:cNvSpPr>
          <p:nvPr>
            <p:ph type="title"/>
          </p:nvPr>
        </p:nvSpPr>
        <p:spPr>
          <a:xfrm>
            <a:off x="151075" y="0"/>
            <a:ext cx="11664563" cy="8905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
                <a:latin typeface="Roboto"/>
                <a:ea typeface="Roboto"/>
                <a:cs typeface="Roboto"/>
                <a:sym typeface="Roboto"/>
              </a:rPr>
              <a:t>What does this mean for the forester?</a:t>
            </a:r>
            <a:endParaRPr/>
          </a:p>
        </p:txBody>
      </p:sp>
      <p:sp>
        <p:nvSpPr>
          <p:cNvPr id="365" name="Google Shape;365;p45"/>
          <p:cNvSpPr txBox="1"/>
          <p:nvPr/>
        </p:nvSpPr>
        <p:spPr>
          <a:xfrm>
            <a:off x="375037" y="980034"/>
            <a:ext cx="5323500" cy="50487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None/>
            </a:pPr>
            <a:r>
              <a:rPr lang="en" sz="2400" b="1" i="0" u="none" strike="noStrike" cap="none">
                <a:solidFill>
                  <a:srgbClr val="000000"/>
                </a:solidFill>
                <a:latin typeface="Arial"/>
                <a:ea typeface="Arial"/>
                <a:cs typeface="Arial"/>
                <a:sym typeface="Arial"/>
              </a:rPr>
              <a:t>Immediately/early post-fire</a:t>
            </a:r>
            <a:endParaRPr/>
          </a:p>
          <a:p>
            <a:pPr marL="342900" marR="0" lvl="0" indent="-3429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document crown condition and visible fire effects before they fade</a:t>
            </a:r>
            <a:endParaRPr/>
          </a:p>
          <a:p>
            <a:pPr marL="342900" marR="0" lvl="0" indent="-3429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physically check cambium; don't rely solely on outward appearance</a:t>
            </a:r>
            <a:endParaRPr/>
          </a:p>
          <a:p>
            <a:pPr marL="0" marR="0" lvl="0" indent="0" algn="l" rtl="0">
              <a:lnSpc>
                <a:spcPct val="100000"/>
              </a:lnSpc>
              <a:spcBef>
                <a:spcPts val="0"/>
              </a:spcBef>
              <a:spcAft>
                <a:spcPts val="0"/>
              </a:spcAft>
              <a:buNone/>
            </a:pPr>
            <a:endParaRPr sz="2400" b="1"/>
          </a:p>
          <a:p>
            <a:pPr marL="0" marR="0" lvl="0" indent="0" algn="l" rtl="0">
              <a:lnSpc>
                <a:spcPct val="100000"/>
              </a:lnSpc>
              <a:spcBef>
                <a:spcPts val="0"/>
              </a:spcBef>
              <a:spcAft>
                <a:spcPts val="0"/>
              </a:spcAft>
              <a:buNone/>
            </a:pPr>
            <a:r>
              <a:rPr lang="en" sz="2400" b="1" i="0" u="none" strike="noStrike" cap="none">
                <a:solidFill>
                  <a:srgbClr val="000000"/>
                </a:solidFill>
                <a:latin typeface="Arial"/>
                <a:ea typeface="Arial"/>
                <a:cs typeface="Arial"/>
                <a:sym typeface="Arial"/>
              </a:rPr>
              <a:t>As time goes on…</a:t>
            </a:r>
            <a:endParaRPr/>
          </a:p>
          <a:p>
            <a:pPr marL="342900" marR="0" lvl="0" indent="-3429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watch for dead tops, failed crown recovery, and reduced live foliage</a:t>
            </a:r>
            <a:endParaRPr/>
          </a:p>
          <a:p>
            <a:pPr marL="342900" marR="0" lvl="0" indent="-342900" algn="l" rtl="0">
              <a:lnSpc>
                <a:spcPct val="100000"/>
              </a:lnSpc>
              <a:spcBef>
                <a:spcPts val="0"/>
              </a:spcBef>
              <a:spcAft>
                <a:spcPts val="0"/>
              </a:spcAft>
              <a:buClr>
                <a:srgbClr val="000000"/>
              </a:buClr>
              <a:buSzPts val="2400"/>
              <a:buFont typeface="Arial"/>
              <a:buChar char="•"/>
            </a:pPr>
            <a:r>
              <a:rPr lang="en" sz="2400" b="0" i="0" u="none" strike="noStrike" cap="none">
                <a:solidFill>
                  <a:srgbClr val="000000"/>
                </a:solidFill>
                <a:latin typeface="Arial"/>
                <a:ea typeface="Arial"/>
                <a:cs typeface="Arial"/>
                <a:sym typeface="Arial"/>
              </a:rPr>
              <a:t>Identify trees with potential deep fire-related injuries to guide salvage decisions and reduce future cull volume.</a:t>
            </a:r>
            <a:endParaRPr sz="4000" b="0" i="0" u="none" strike="noStrike" cap="none">
              <a:solidFill>
                <a:srgbClr val="000000"/>
              </a:solidFill>
              <a:latin typeface="Arial"/>
              <a:ea typeface="Arial"/>
              <a:cs typeface="Arial"/>
              <a:sym typeface="Arial"/>
            </a:endParaRPr>
          </a:p>
        </p:txBody>
      </p:sp>
      <p:pic>
        <p:nvPicPr>
          <p:cNvPr id="366" name="Google Shape;366;p45"/>
          <p:cNvPicPr preferRelativeResize="0"/>
          <p:nvPr/>
        </p:nvPicPr>
        <p:blipFill rotWithShape="1">
          <a:blip r:embed="rId3">
            <a:alphaModFix/>
          </a:blip>
          <a:srcRect/>
          <a:stretch/>
        </p:blipFill>
        <p:spPr>
          <a:xfrm rot="5400000">
            <a:off x="8302137" y="2837642"/>
            <a:ext cx="4888100" cy="2615979"/>
          </a:xfrm>
          <a:prstGeom prst="rect">
            <a:avLst/>
          </a:prstGeom>
          <a:noFill/>
          <a:ln>
            <a:noFill/>
          </a:ln>
        </p:spPr>
      </p:pic>
      <p:pic>
        <p:nvPicPr>
          <p:cNvPr id="367" name="Google Shape;367;p45"/>
          <p:cNvPicPr preferRelativeResize="0"/>
          <p:nvPr/>
        </p:nvPicPr>
        <p:blipFill rotWithShape="1">
          <a:blip r:embed="rId4">
            <a:alphaModFix/>
          </a:blip>
          <a:srcRect/>
          <a:stretch/>
        </p:blipFill>
        <p:spPr>
          <a:xfrm rot="5400000">
            <a:off x="6090698" y="2594149"/>
            <a:ext cx="4798611" cy="1570382"/>
          </a:xfrm>
          <a:prstGeom prst="rect">
            <a:avLst/>
          </a:prstGeom>
          <a:noFill/>
          <a:ln>
            <a:noFill/>
          </a:ln>
        </p:spPr>
      </p:pic>
      <p:pic>
        <p:nvPicPr>
          <p:cNvPr id="368" name="Google Shape;368;p45"/>
          <p:cNvPicPr preferRelativeResize="0"/>
          <p:nvPr/>
        </p:nvPicPr>
        <p:blipFill rotWithShape="1">
          <a:blip r:embed="rId5">
            <a:alphaModFix/>
          </a:blip>
          <a:srcRect/>
          <a:stretch/>
        </p:blipFill>
        <p:spPr>
          <a:xfrm>
            <a:off x="5414838" y="4499276"/>
            <a:ext cx="2060713" cy="209040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pic>
        <p:nvPicPr>
          <p:cNvPr id="374" name="Google Shape;374;p47"/>
          <p:cNvPicPr preferRelativeResize="0"/>
          <p:nvPr/>
        </p:nvPicPr>
        <p:blipFill rotWithShape="1">
          <a:blip r:embed="rId3">
            <a:alphaModFix/>
          </a:blip>
          <a:srcRect/>
          <a:stretch/>
        </p:blipFill>
        <p:spPr>
          <a:xfrm>
            <a:off x="764165" y="0"/>
            <a:ext cx="5331835" cy="6858000"/>
          </a:xfrm>
          <a:prstGeom prst="rect">
            <a:avLst/>
          </a:prstGeom>
          <a:noFill/>
          <a:ln>
            <a:noFill/>
          </a:ln>
        </p:spPr>
      </p:pic>
      <p:pic>
        <p:nvPicPr>
          <p:cNvPr id="375" name="Google Shape;375;p47"/>
          <p:cNvPicPr preferRelativeResize="0"/>
          <p:nvPr/>
        </p:nvPicPr>
        <p:blipFill rotWithShape="1">
          <a:blip r:embed="rId4">
            <a:alphaModFix/>
          </a:blip>
          <a:srcRect/>
          <a:stretch/>
        </p:blipFill>
        <p:spPr>
          <a:xfrm>
            <a:off x="6406190" y="0"/>
            <a:ext cx="5327196" cy="685800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6"/>
          <p:cNvSpPr txBox="1">
            <a:spLocks noGrp="1"/>
          </p:cNvSpPr>
          <p:nvPr>
            <p:ph type="title"/>
          </p:nvPr>
        </p:nvSpPr>
        <p:spPr>
          <a:xfrm>
            <a:off x="263718" y="373711"/>
            <a:ext cx="11664563" cy="89054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
                <a:latin typeface="Roboto"/>
                <a:ea typeface="Roboto"/>
                <a:cs typeface="Roboto"/>
                <a:sym typeface="Roboto"/>
              </a:rPr>
              <a:t>Other Objectives</a:t>
            </a:r>
            <a:endParaRPr/>
          </a:p>
        </p:txBody>
      </p:sp>
      <p:sp>
        <p:nvSpPr>
          <p:cNvPr id="382" name="Google Shape;382;p46"/>
          <p:cNvSpPr txBox="1"/>
          <p:nvPr/>
        </p:nvSpPr>
        <p:spPr>
          <a:xfrm>
            <a:off x="263718" y="1401453"/>
            <a:ext cx="11664563" cy="1538842"/>
          </a:xfrm>
          <a:prstGeom prst="rect">
            <a:avLst/>
          </a:prstGeom>
          <a:noFill/>
          <a:ln>
            <a:noFill/>
          </a:ln>
        </p:spPr>
        <p:txBody>
          <a:bodyPr spcFirstLastPara="1" wrap="square" lIns="121900" tIns="121900" rIns="121900" bIns="121900" anchor="t" anchorCtr="0">
            <a:spAutoFit/>
          </a:bodyPr>
          <a:lstStyle/>
          <a:p>
            <a:pPr marL="342900" marR="0" lvl="0" indent="-34290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Habitat</a:t>
            </a:r>
            <a:endParaRPr/>
          </a:p>
          <a:p>
            <a:pPr marL="342900" marR="0" lvl="0" indent="-34290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Canopy retention</a:t>
            </a:r>
            <a:endParaRPr/>
          </a:p>
          <a:p>
            <a:pPr marL="342900" marR="0" lvl="0" indent="-342900" algn="l" rtl="0">
              <a:lnSpc>
                <a:spcPct val="100000"/>
              </a:lnSpc>
              <a:spcBef>
                <a:spcPts val="0"/>
              </a:spcBef>
              <a:spcAft>
                <a:spcPts val="0"/>
              </a:spcAft>
              <a:buClr>
                <a:srgbClr val="000000"/>
              </a:buClr>
              <a:buSzPts val="2800"/>
              <a:buFont typeface="Arial"/>
              <a:buChar char="•"/>
            </a:pPr>
            <a:r>
              <a:rPr lang="en" sz="2800" b="0" i="0" u="none" strike="noStrike" cap="none">
                <a:solidFill>
                  <a:srgbClr val="000000"/>
                </a:solidFill>
                <a:latin typeface="Arial"/>
                <a:ea typeface="Arial"/>
                <a:cs typeface="Arial"/>
                <a:sym typeface="Arial"/>
              </a:rPr>
              <a:t>Carbon</a:t>
            </a:r>
            <a:endParaRPr/>
          </a:p>
        </p:txBody>
      </p:sp>
      <p:pic>
        <p:nvPicPr>
          <p:cNvPr id="383" name="Google Shape;383;p46"/>
          <p:cNvPicPr preferRelativeResize="0"/>
          <p:nvPr/>
        </p:nvPicPr>
        <p:blipFill rotWithShape="1">
          <a:blip r:embed="rId3">
            <a:alphaModFix/>
          </a:blip>
          <a:srcRect/>
          <a:stretch/>
        </p:blipFill>
        <p:spPr>
          <a:xfrm>
            <a:off x="4816125" y="239300"/>
            <a:ext cx="4702377" cy="6618700"/>
          </a:xfrm>
          <a:prstGeom prst="rect">
            <a:avLst/>
          </a:prstGeom>
          <a:noFill/>
          <a:ln>
            <a:noFill/>
          </a:ln>
        </p:spPr>
      </p:pic>
      <p:pic>
        <p:nvPicPr>
          <p:cNvPr id="384" name="Google Shape;384;p46"/>
          <p:cNvPicPr preferRelativeResize="0"/>
          <p:nvPr/>
        </p:nvPicPr>
        <p:blipFill rotWithShape="1">
          <a:blip r:embed="rId4">
            <a:alphaModFix/>
          </a:blip>
          <a:srcRect/>
          <a:stretch/>
        </p:blipFill>
        <p:spPr>
          <a:xfrm>
            <a:off x="9678876" y="239299"/>
            <a:ext cx="2650440" cy="2945959"/>
          </a:xfrm>
          <a:prstGeom prst="rect">
            <a:avLst/>
          </a:prstGeom>
          <a:noFill/>
          <a:ln>
            <a:noFill/>
          </a:ln>
        </p:spPr>
      </p:pic>
      <p:pic>
        <p:nvPicPr>
          <p:cNvPr id="385" name="Google Shape;385;p46"/>
          <p:cNvPicPr preferRelativeResize="0"/>
          <p:nvPr/>
        </p:nvPicPr>
        <p:blipFill rotWithShape="1">
          <a:blip r:embed="rId5">
            <a:alphaModFix/>
          </a:blip>
          <a:srcRect/>
          <a:stretch/>
        </p:blipFill>
        <p:spPr>
          <a:xfrm>
            <a:off x="190918" y="2940293"/>
            <a:ext cx="3473479" cy="4496413"/>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48"/>
          <p:cNvSpPr/>
          <p:nvPr/>
        </p:nvSpPr>
        <p:spPr>
          <a:xfrm>
            <a:off x="580360" y="1356967"/>
            <a:ext cx="2961913" cy="502157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1" name="Google Shape;391;p48"/>
          <p:cNvSpPr/>
          <p:nvPr/>
        </p:nvSpPr>
        <p:spPr>
          <a:xfrm>
            <a:off x="4140062" y="1356967"/>
            <a:ext cx="3571513" cy="505101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2" name="Google Shape;392;p48"/>
          <p:cNvSpPr/>
          <p:nvPr/>
        </p:nvSpPr>
        <p:spPr>
          <a:xfrm>
            <a:off x="8204888" y="1356967"/>
            <a:ext cx="3571513" cy="498497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cxnSp>
        <p:nvCxnSpPr>
          <p:cNvPr id="393" name="Google Shape;393;p48"/>
          <p:cNvCxnSpPr/>
          <p:nvPr/>
        </p:nvCxnSpPr>
        <p:spPr>
          <a:xfrm>
            <a:off x="0" y="1178600"/>
            <a:ext cx="5910469" cy="0"/>
          </a:xfrm>
          <a:prstGeom prst="straightConnector1">
            <a:avLst/>
          </a:prstGeom>
          <a:noFill/>
          <a:ln w="9525" cap="flat" cmpd="sng">
            <a:solidFill>
              <a:schemeClr val="dk1"/>
            </a:solidFill>
            <a:prstDash val="solid"/>
            <a:round/>
            <a:headEnd type="none" w="sm" len="sm"/>
            <a:tailEnd type="none" w="sm" len="sm"/>
          </a:ln>
        </p:spPr>
      </p:cxnSp>
      <p:sp>
        <p:nvSpPr>
          <p:cNvPr id="394" name="Google Shape;394;p48"/>
          <p:cNvSpPr txBox="1"/>
          <p:nvPr/>
        </p:nvSpPr>
        <p:spPr>
          <a:xfrm>
            <a:off x="415600" y="407839"/>
            <a:ext cx="11360800" cy="763600"/>
          </a:xfrm>
          <a:prstGeom prst="rect">
            <a:avLst/>
          </a:prstGeom>
          <a:noFill/>
          <a:ln>
            <a:noFill/>
          </a:ln>
        </p:spPr>
        <p:txBody>
          <a:bodyPr spcFirstLastPara="1" wrap="square" lIns="121900" tIns="121900" rIns="121900" bIns="121900" anchor="t" anchorCtr="0">
            <a:normAutofit fontScale="97500" lnSpcReduction="10000"/>
          </a:bodyPr>
          <a:lstStyle/>
          <a:p>
            <a:pPr marL="0" marR="0" lvl="0" indent="0" algn="l" rtl="0">
              <a:lnSpc>
                <a:spcPct val="100000"/>
              </a:lnSpc>
              <a:spcBef>
                <a:spcPts val="0"/>
              </a:spcBef>
              <a:spcAft>
                <a:spcPts val="0"/>
              </a:spcAft>
              <a:buClr>
                <a:srgbClr val="000000"/>
              </a:buClr>
              <a:buSzPct val="100000"/>
              <a:buFont typeface="Arial"/>
              <a:buNone/>
            </a:pPr>
            <a:r>
              <a:rPr lang="en" sz="3733" b="1" i="0" u="none" strike="noStrike" cap="none">
                <a:solidFill>
                  <a:schemeClr val="dk1"/>
                </a:solidFill>
                <a:latin typeface="Arial"/>
                <a:ea typeface="Arial"/>
                <a:cs typeface="Arial"/>
                <a:sym typeface="Arial"/>
              </a:rPr>
              <a:t>Data collection for the future</a:t>
            </a:r>
            <a:endParaRPr sz="2400" b="0" i="0" u="none" strike="noStrike" cap="none">
              <a:solidFill>
                <a:schemeClr val="dk1"/>
              </a:solidFill>
              <a:latin typeface="Arial"/>
              <a:ea typeface="Arial"/>
              <a:cs typeface="Arial"/>
              <a:sym typeface="Arial"/>
            </a:endParaRPr>
          </a:p>
        </p:txBody>
      </p:sp>
      <p:pic>
        <p:nvPicPr>
          <p:cNvPr id="395" name="Google Shape;395;p48"/>
          <p:cNvPicPr preferRelativeResize="0"/>
          <p:nvPr/>
        </p:nvPicPr>
        <p:blipFill rotWithShape="1">
          <a:blip r:embed="rId3">
            <a:alphaModFix/>
          </a:blip>
          <a:srcRect/>
          <a:stretch/>
        </p:blipFill>
        <p:spPr>
          <a:xfrm>
            <a:off x="732760" y="1509367"/>
            <a:ext cx="2961913" cy="5021571"/>
          </a:xfrm>
          <a:prstGeom prst="rect">
            <a:avLst/>
          </a:prstGeom>
          <a:noFill/>
          <a:ln>
            <a:noFill/>
          </a:ln>
        </p:spPr>
      </p:pic>
      <p:pic>
        <p:nvPicPr>
          <p:cNvPr id="396" name="Google Shape;396;p48"/>
          <p:cNvPicPr preferRelativeResize="0"/>
          <p:nvPr/>
        </p:nvPicPr>
        <p:blipFill rotWithShape="1">
          <a:blip r:embed="rId4">
            <a:alphaModFix/>
          </a:blip>
          <a:srcRect/>
          <a:stretch/>
        </p:blipFill>
        <p:spPr>
          <a:xfrm>
            <a:off x="4292462" y="1509367"/>
            <a:ext cx="3571513" cy="5051011"/>
          </a:xfrm>
          <a:prstGeom prst="rect">
            <a:avLst/>
          </a:prstGeom>
          <a:noFill/>
          <a:ln>
            <a:noFill/>
          </a:ln>
        </p:spPr>
      </p:pic>
      <p:pic>
        <p:nvPicPr>
          <p:cNvPr id="397" name="Google Shape;397;p48"/>
          <p:cNvPicPr preferRelativeResize="0"/>
          <p:nvPr/>
        </p:nvPicPr>
        <p:blipFill rotWithShape="1">
          <a:blip r:embed="rId5">
            <a:alphaModFix/>
          </a:blip>
          <a:srcRect/>
          <a:stretch/>
        </p:blipFill>
        <p:spPr>
          <a:xfrm>
            <a:off x="8357288" y="1509367"/>
            <a:ext cx="3571513" cy="498497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p:nvPr/>
        </p:nvSpPr>
        <p:spPr>
          <a:xfrm>
            <a:off x="960207" y="7363843"/>
            <a:ext cx="2485985" cy="27441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3" name="Google Shape;403;p19"/>
          <p:cNvSpPr/>
          <p:nvPr/>
        </p:nvSpPr>
        <p:spPr>
          <a:xfrm>
            <a:off x="4487815" y="7477735"/>
            <a:ext cx="3344320" cy="251631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4" name="Google Shape;404;p19"/>
          <p:cNvSpPr/>
          <p:nvPr/>
        </p:nvSpPr>
        <p:spPr>
          <a:xfrm>
            <a:off x="8324271" y="7534335"/>
            <a:ext cx="3149063" cy="276250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5" name="Google Shape;405;p19"/>
          <p:cNvSpPr txBox="1"/>
          <p:nvPr/>
        </p:nvSpPr>
        <p:spPr>
          <a:xfrm>
            <a:off x="229909" y="2039349"/>
            <a:ext cx="5619600" cy="600150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1" i="0" u="sng" strike="noStrike" cap="none">
                <a:solidFill>
                  <a:schemeClr val="dk1"/>
                </a:solidFill>
                <a:latin typeface="Arial"/>
                <a:ea typeface="Arial"/>
                <a:cs typeface="Arial"/>
                <a:sym typeface="Arial"/>
              </a:rPr>
              <a:t>Hamey Woods</a:t>
            </a:r>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Nadia Hamey </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Clare Lacy  </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Kristy Swor </a:t>
            </a:r>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None/>
            </a:pPr>
            <a:r>
              <a:rPr lang="en" sz="2200" b="1" i="0" u="sng" strike="noStrike" cap="none">
                <a:solidFill>
                  <a:schemeClr val="dk1"/>
                </a:solidFill>
                <a:latin typeface="Arial"/>
                <a:ea typeface="Arial"/>
                <a:cs typeface="Arial"/>
                <a:sym typeface="Arial"/>
              </a:rPr>
              <a:t>Other</a:t>
            </a:r>
            <a:endParaRPr/>
          </a:p>
          <a:p>
            <a:pPr marL="0" marR="0" lvl="0" indent="0" algn="l" rtl="0">
              <a:lnSpc>
                <a:spcPct val="100000"/>
              </a:lnSpc>
              <a:spcBef>
                <a:spcPts val="0"/>
              </a:spcBef>
              <a:spcAft>
                <a:spcPts val="0"/>
              </a:spcAft>
              <a:buNone/>
            </a:pPr>
            <a:r>
              <a:rPr lang="en" sz="2200" b="0" i="0" u="none" strike="noStrike" cap="none">
                <a:solidFill>
                  <a:schemeClr val="dk1"/>
                </a:solidFill>
                <a:latin typeface="Arial"/>
                <a:ea typeface="Arial"/>
                <a:cs typeface="Arial"/>
                <a:sym typeface="Arial"/>
              </a:rPr>
              <a:t>Big Creek Lumber</a:t>
            </a:r>
            <a:endParaRPr/>
          </a:p>
          <a:p>
            <a:pPr marL="0" marR="0" lvl="0" indent="0" algn="l" rtl="0">
              <a:lnSpc>
                <a:spcPct val="100000"/>
              </a:lnSpc>
              <a:spcBef>
                <a:spcPts val="0"/>
              </a:spcBef>
              <a:spcAft>
                <a:spcPts val="0"/>
              </a:spcAft>
              <a:buNone/>
            </a:pPr>
            <a:r>
              <a:rPr lang="en" sz="2200" b="0" i="0" u="none" strike="noStrike" cap="none">
                <a:solidFill>
                  <a:schemeClr val="dk1"/>
                </a:solidFill>
                <a:latin typeface="Arial"/>
                <a:ea typeface="Arial"/>
                <a:cs typeface="Arial"/>
                <a:sym typeface="Arial"/>
              </a:rPr>
              <a:t>Kristen Shive (UC Berkeley)</a:t>
            </a:r>
            <a:endParaRPr/>
          </a:p>
          <a:p>
            <a:pPr marL="0" marR="0" lvl="0" indent="0" algn="l" rtl="0">
              <a:lnSpc>
                <a:spcPct val="100000"/>
              </a:lnSpc>
              <a:spcBef>
                <a:spcPts val="0"/>
              </a:spcBef>
              <a:spcAft>
                <a:spcPts val="0"/>
              </a:spcAft>
              <a:buNone/>
            </a:pPr>
            <a:r>
              <a:rPr lang="en" sz="2200" b="0" i="0" u="none" strike="noStrike" cap="none">
                <a:solidFill>
                  <a:schemeClr val="dk1"/>
                </a:solidFill>
                <a:latin typeface="Arial"/>
                <a:ea typeface="Arial"/>
                <a:cs typeface="Arial"/>
                <a:sym typeface="Arial"/>
              </a:rPr>
              <a:t>Spike Campbell (UC Berkeley) </a:t>
            </a:r>
            <a:endParaRPr/>
          </a:p>
          <a:p>
            <a:pPr marL="0" marR="0" lvl="0" indent="0" algn="l" rtl="0">
              <a:lnSpc>
                <a:spcPct val="100000"/>
              </a:lnSpc>
              <a:spcBef>
                <a:spcPts val="0"/>
              </a:spcBef>
              <a:spcAft>
                <a:spcPts val="0"/>
              </a:spcAft>
              <a:buNone/>
            </a:pPr>
            <a:r>
              <a:rPr lang="en" sz="2200" b="0" i="0" u="none" strike="noStrike" cap="none">
                <a:solidFill>
                  <a:schemeClr val="dk1"/>
                </a:solidFill>
                <a:latin typeface="Arial"/>
                <a:ea typeface="Arial"/>
                <a:cs typeface="Arial"/>
                <a:sym typeface="Arial"/>
              </a:rPr>
              <a:t>Alexis “Lex” Bernal (UC Berkeley)</a:t>
            </a:r>
            <a:endParaRPr/>
          </a:p>
          <a:p>
            <a:pPr marL="0" marR="0" lvl="0" indent="0" algn="l" rtl="0">
              <a:lnSpc>
                <a:spcPct val="100000"/>
              </a:lnSpc>
              <a:spcBef>
                <a:spcPts val="0"/>
              </a:spcBef>
              <a:spcAft>
                <a:spcPts val="0"/>
              </a:spcAft>
              <a:buNone/>
            </a:pPr>
            <a:r>
              <a:rPr lang="en" sz="2200" b="0" i="0" u="none" strike="noStrike" cap="none">
                <a:solidFill>
                  <a:schemeClr val="dk1"/>
                </a:solidFill>
                <a:latin typeface="Arial"/>
                <a:ea typeface="Arial"/>
                <a:cs typeface="Arial"/>
                <a:sym typeface="Arial"/>
              </a:rPr>
              <a:t>Shrabya Timsina (UC Berkeley)</a:t>
            </a:r>
            <a:endParaRPr/>
          </a:p>
          <a:p>
            <a:pPr marL="0" marR="0" lvl="0" indent="0" algn="l" rtl="0">
              <a:lnSpc>
                <a:spcPct val="100000"/>
              </a:lnSpc>
              <a:spcBef>
                <a:spcPts val="0"/>
              </a:spcBef>
              <a:spcAft>
                <a:spcPts val="0"/>
              </a:spcAft>
              <a:buNone/>
            </a:pPr>
            <a:r>
              <a:rPr lang="en" sz="2200" b="0" i="0" u="none" strike="noStrike" cap="none">
                <a:solidFill>
                  <a:schemeClr val="dk1"/>
                </a:solidFill>
                <a:latin typeface="Arial"/>
                <a:ea typeface="Arial"/>
                <a:cs typeface="Arial"/>
                <a:sym typeface="Arial"/>
              </a:rPr>
              <a:t>Chuck Sweeney (Swanton Pacific</a:t>
            </a:r>
            <a:endParaRPr/>
          </a:p>
          <a:p>
            <a:pPr marL="0" marR="0" lvl="0" indent="0" algn="l" rtl="0">
              <a:lnSpc>
                <a:spcPct val="100000"/>
              </a:lnSpc>
              <a:spcBef>
                <a:spcPts val="0"/>
              </a:spcBef>
              <a:spcAft>
                <a:spcPts val="0"/>
              </a:spcAft>
              <a:buNone/>
            </a:pPr>
            <a:r>
              <a:rPr lang="en" sz="2200" b="0" i="0" u="none" strike="noStrike" cap="none">
                <a:solidFill>
                  <a:schemeClr val="dk1"/>
                </a:solidFill>
                <a:latin typeface="Arial"/>
                <a:ea typeface="Arial"/>
                <a:cs typeface="Arial"/>
                <a:sym typeface="Arial"/>
              </a:rPr>
              <a:t>                            Ranch)</a:t>
            </a: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p:txBody>
      </p:sp>
      <p:sp>
        <p:nvSpPr>
          <p:cNvPr id="406" name="Google Shape;406;p19"/>
          <p:cNvSpPr txBox="1"/>
          <p:nvPr/>
        </p:nvSpPr>
        <p:spPr>
          <a:xfrm>
            <a:off x="7748105" y="234066"/>
            <a:ext cx="8887789" cy="2616060"/>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1" i="0" u="sng" strike="noStrike" cap="none">
                <a:solidFill>
                  <a:schemeClr val="dk1"/>
                </a:solidFill>
                <a:latin typeface="Arial"/>
                <a:ea typeface="Arial"/>
                <a:cs typeface="Arial"/>
                <a:sym typeface="Arial"/>
              </a:rPr>
              <a:t>Landowners</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Peninsula Open Space Trust</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Sempervirens Fund</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California Polytechnic </a:t>
            </a:r>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State University-San Luis Obispo</a:t>
            </a:r>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Save the Redwoods League </a:t>
            </a:r>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(Conservation Easement Holder)</a:t>
            </a:r>
            <a:endParaRPr sz="2200" b="0" i="0" u="none" strike="noStrike" cap="none">
              <a:solidFill>
                <a:schemeClr val="dk1"/>
              </a:solidFill>
              <a:latin typeface="Arial"/>
              <a:ea typeface="Arial"/>
              <a:cs typeface="Arial"/>
              <a:sym typeface="Arial"/>
            </a:endParaRPr>
          </a:p>
        </p:txBody>
      </p:sp>
      <p:sp>
        <p:nvSpPr>
          <p:cNvPr id="407" name="Google Shape;407;p19"/>
          <p:cNvSpPr txBox="1"/>
          <p:nvPr/>
        </p:nvSpPr>
        <p:spPr>
          <a:xfrm>
            <a:off x="4777383" y="1137578"/>
            <a:ext cx="5057809" cy="6340157"/>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1" i="0" u="sng" strike="noStrike" cap="none">
                <a:solidFill>
                  <a:schemeClr val="dk1"/>
                </a:solidFill>
                <a:latin typeface="Arial"/>
                <a:ea typeface="Arial"/>
                <a:cs typeface="Arial"/>
                <a:sym typeface="Arial"/>
              </a:rPr>
              <a:t>UC Santa Cruz</a:t>
            </a:r>
            <a:endParaRPr sz="22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Dr. Gregory Gilbert</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Liz Rennie</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Madison Evanow</a:t>
            </a: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Kirra McColl</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Klaire Richardson </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1" i="0" u="sng" strike="noStrike" cap="none">
                <a:solidFill>
                  <a:schemeClr val="dk1"/>
                </a:solidFill>
                <a:latin typeface="Arial"/>
                <a:ea typeface="Arial"/>
                <a:cs typeface="Arial"/>
                <a:sym typeface="Arial"/>
              </a:rPr>
              <a:t>Contractors</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Santa Cruz Timber Co.</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Ventana Forestry</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Dan Guffie</a:t>
            </a: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Brett Lambert</a:t>
            </a:r>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Roger Prefontaine</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Louie Fusari (Big Creek Lumber)</a:t>
            </a:r>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Bob Reynolds (Big Creek Lumber)</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Johnny Cree (NW Scaling Bureau)</a:t>
            </a: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p:txBody>
      </p:sp>
      <p:sp>
        <p:nvSpPr>
          <p:cNvPr id="408" name="Google Shape;408;p19"/>
          <p:cNvSpPr txBox="1"/>
          <p:nvPr/>
        </p:nvSpPr>
        <p:spPr>
          <a:xfrm>
            <a:off x="1523342" y="8079280"/>
            <a:ext cx="5088400" cy="615513"/>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0" i="0" u="none" strike="noStrike" cap="none">
                <a:solidFill>
                  <a:schemeClr val="dk1"/>
                </a:solidFill>
                <a:latin typeface="Arial"/>
                <a:ea typeface="Arial"/>
                <a:cs typeface="Arial"/>
                <a:sym typeface="Arial"/>
              </a:rPr>
              <a:t>COR Large Grant Program</a:t>
            </a:r>
            <a:endParaRPr sz="2400" b="0" i="0" u="none" strike="noStrike" cap="none">
              <a:solidFill>
                <a:srgbClr val="000000"/>
              </a:solidFill>
              <a:latin typeface="Arial"/>
              <a:ea typeface="Arial"/>
              <a:cs typeface="Arial"/>
              <a:sym typeface="Arial"/>
            </a:endParaRPr>
          </a:p>
        </p:txBody>
      </p:sp>
      <p:sp>
        <p:nvSpPr>
          <p:cNvPr id="409" name="Google Shape;409;p19"/>
          <p:cNvSpPr txBox="1"/>
          <p:nvPr/>
        </p:nvSpPr>
        <p:spPr>
          <a:xfrm>
            <a:off x="229909" y="234066"/>
            <a:ext cx="5619600" cy="2708393"/>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 sz="2400" b="1" i="0" u="sng" strike="noStrike" cap="none">
                <a:solidFill>
                  <a:schemeClr val="dk1"/>
                </a:solidFill>
                <a:latin typeface="Arial"/>
                <a:ea typeface="Arial"/>
                <a:cs typeface="Arial"/>
                <a:sym typeface="Arial"/>
              </a:rPr>
              <a:t>Acknowledgments</a:t>
            </a:r>
            <a:endParaRPr/>
          </a:p>
          <a:p>
            <a:pPr marL="0" marR="0" lvl="0" indent="0" algn="l" rtl="0">
              <a:lnSpc>
                <a:spcPct val="100000"/>
              </a:lnSpc>
              <a:spcBef>
                <a:spcPts val="0"/>
              </a:spcBef>
              <a:spcAft>
                <a:spcPts val="0"/>
              </a:spcAft>
              <a:buClr>
                <a:srgbClr val="000000"/>
              </a:buClr>
              <a:buSzPts val="2400"/>
              <a:buFont typeface="Arial"/>
              <a:buNone/>
            </a:pPr>
            <a:endParaRPr sz="24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1"/>
                </a:solidFill>
                <a:latin typeface="Arial"/>
                <a:ea typeface="Arial"/>
                <a:cs typeface="Arial"/>
                <a:sym typeface="Arial"/>
              </a:rPr>
              <a:t>Board Of Forestry – Effectiveness Monitoring Committee</a:t>
            </a:r>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Arial"/>
              <a:ea typeface="Arial"/>
              <a:cs typeface="Arial"/>
              <a:sym typeface="Arial"/>
            </a:endParaRPr>
          </a:p>
        </p:txBody>
      </p:sp>
      <p:pic>
        <p:nvPicPr>
          <p:cNvPr id="410" name="Google Shape;410;p19" descr="A person standing on a hill with trees in the background&#10;&#10;AI-generated content may be incorrect."/>
          <p:cNvPicPr preferRelativeResize="0"/>
          <p:nvPr/>
        </p:nvPicPr>
        <p:blipFill rotWithShape="1">
          <a:blip r:embed="rId3">
            <a:alphaModFix/>
          </a:blip>
          <a:srcRect/>
          <a:stretch/>
        </p:blipFill>
        <p:spPr>
          <a:xfrm>
            <a:off x="9176558" y="3132588"/>
            <a:ext cx="2637697" cy="3156894"/>
          </a:xfrm>
          <a:prstGeom prst="ellipse">
            <a:avLst/>
          </a:prstGeom>
          <a:noFill/>
          <a:ln w="190500" cap="rnd" cmpd="sng">
            <a:solidFill>
              <a:srgbClr val="C8C6BD"/>
            </a:solidFill>
            <a:prstDash val="solid"/>
            <a:round/>
            <a:headEnd type="none" w="sm" len="sm"/>
            <a:tailEnd type="none" w="sm" len="sm"/>
          </a:ln>
          <a:effectLst>
            <a:outerShdw blurRad="127000" algn="bl" rotWithShape="0">
              <a:srgbClr val="000000"/>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12" name="Google Shape;112;p2"/>
          <p:cNvSpPr txBox="1"/>
          <p:nvPr/>
        </p:nvSpPr>
        <p:spPr>
          <a:xfrm>
            <a:off x="203200" y="294667"/>
            <a:ext cx="8016400" cy="859747"/>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3466"/>
              <a:buFont typeface="Arial"/>
              <a:buNone/>
            </a:pPr>
            <a:r>
              <a:rPr lang="en" sz="3466" b="1" i="0" u="none" strike="noStrike" cap="none">
                <a:solidFill>
                  <a:schemeClr val="lt1"/>
                </a:solidFill>
                <a:latin typeface="Arial"/>
                <a:ea typeface="Arial"/>
                <a:cs typeface="Arial"/>
                <a:sym typeface="Arial"/>
              </a:rPr>
              <a:t>CZU Lightning Complex Fire </a:t>
            </a:r>
            <a:endParaRPr sz="3466" b="1" i="0" u="none" strike="noStrike" cap="none">
              <a:solidFill>
                <a:schemeClr val="lt1"/>
              </a:solidFill>
              <a:latin typeface="Arial"/>
              <a:ea typeface="Arial"/>
              <a:cs typeface="Arial"/>
              <a:sym typeface="Arial"/>
            </a:endParaRPr>
          </a:p>
        </p:txBody>
      </p:sp>
      <p:cxnSp>
        <p:nvCxnSpPr>
          <p:cNvPr id="113" name="Google Shape;113;p2"/>
          <p:cNvCxnSpPr/>
          <p:nvPr/>
        </p:nvCxnSpPr>
        <p:spPr>
          <a:xfrm>
            <a:off x="0" y="1178600"/>
            <a:ext cx="10404000" cy="0"/>
          </a:xfrm>
          <a:prstGeom prst="straightConnector1">
            <a:avLst/>
          </a:prstGeom>
          <a:noFill/>
          <a:ln w="9525" cap="flat" cmpd="sng">
            <a:solidFill>
              <a:schemeClr val="dk1"/>
            </a:solidFill>
            <a:prstDash val="solid"/>
            <a:round/>
            <a:headEnd type="none" w="sm" len="sm"/>
            <a:tailEnd type="none" w="sm" len="sm"/>
          </a:ln>
        </p:spPr>
      </p:cxnSp>
      <p:sp>
        <p:nvSpPr>
          <p:cNvPr id="114" name="Google Shape;114;p2"/>
          <p:cNvSpPr txBox="1"/>
          <p:nvPr/>
        </p:nvSpPr>
        <p:spPr>
          <a:xfrm>
            <a:off x="203200" y="1587501"/>
            <a:ext cx="6870800" cy="3849218"/>
          </a:xfrm>
          <a:prstGeom prst="rect">
            <a:avLst/>
          </a:prstGeom>
          <a:noFill/>
          <a:ln>
            <a:noFill/>
          </a:ln>
        </p:spPr>
        <p:txBody>
          <a:bodyPr spcFirstLastPara="1" wrap="square" lIns="121900" tIns="121900" rIns="121900" bIns="121900" anchor="t" anchorCtr="0">
            <a:spAutoFit/>
          </a:bodyPr>
          <a:lstStyle/>
          <a:p>
            <a:pPr marL="609585" marR="0" lvl="0" indent="-474120" algn="l" rtl="0">
              <a:lnSpc>
                <a:spcPct val="115000"/>
              </a:lnSpc>
              <a:spcBef>
                <a:spcPts val="1600"/>
              </a:spcBef>
              <a:spcAft>
                <a:spcPts val="0"/>
              </a:spcAft>
              <a:buClr>
                <a:schemeClr val="lt1"/>
              </a:buClr>
              <a:buSzPts val="2000"/>
              <a:buFont typeface="Arial"/>
              <a:buChar char="•"/>
            </a:pPr>
            <a:r>
              <a:rPr lang="en" sz="3200" b="0" i="0" u="none" strike="noStrike" cap="none">
                <a:solidFill>
                  <a:schemeClr val="lt1"/>
                </a:solidFill>
                <a:latin typeface="Roboto"/>
                <a:ea typeface="Roboto"/>
                <a:cs typeface="Roboto"/>
                <a:sym typeface="Roboto"/>
              </a:rPr>
              <a:t>August 2020</a:t>
            </a:r>
            <a:endParaRPr sz="3200" b="0" i="0" u="none" strike="noStrike" cap="none">
              <a:solidFill>
                <a:schemeClr val="lt1"/>
              </a:solidFill>
              <a:latin typeface="Roboto"/>
              <a:ea typeface="Roboto"/>
              <a:cs typeface="Roboto"/>
              <a:sym typeface="Roboto"/>
            </a:endParaRPr>
          </a:p>
          <a:p>
            <a:pPr marL="609585" marR="0" lvl="0" indent="-474120" algn="l" rtl="0">
              <a:lnSpc>
                <a:spcPct val="115000"/>
              </a:lnSpc>
              <a:spcBef>
                <a:spcPts val="0"/>
              </a:spcBef>
              <a:spcAft>
                <a:spcPts val="0"/>
              </a:spcAft>
              <a:buClr>
                <a:schemeClr val="lt1"/>
              </a:buClr>
              <a:buSzPts val="2000"/>
              <a:buFont typeface="Arial"/>
              <a:buChar char="•"/>
            </a:pPr>
            <a:r>
              <a:rPr lang="en" sz="3200" b="0" i="0" u="none" strike="noStrike" cap="none">
                <a:solidFill>
                  <a:schemeClr val="lt1"/>
                </a:solidFill>
                <a:latin typeface="Roboto"/>
                <a:ea typeface="Roboto"/>
                <a:cs typeface="Roboto"/>
                <a:sym typeface="Roboto"/>
              </a:rPr>
              <a:t>11,000 lightning strikes in Santa Cruz Mountains became one massive fire</a:t>
            </a:r>
            <a:endParaRPr sz="3200" b="0" i="0" u="none" strike="noStrike" cap="none">
              <a:solidFill>
                <a:schemeClr val="lt1"/>
              </a:solidFill>
              <a:latin typeface="Roboto"/>
              <a:ea typeface="Roboto"/>
              <a:cs typeface="Roboto"/>
              <a:sym typeface="Roboto"/>
            </a:endParaRPr>
          </a:p>
          <a:p>
            <a:pPr marL="609585" marR="0" lvl="0" indent="-474120" algn="l" rtl="0">
              <a:lnSpc>
                <a:spcPct val="115000"/>
              </a:lnSpc>
              <a:spcBef>
                <a:spcPts val="0"/>
              </a:spcBef>
              <a:spcAft>
                <a:spcPts val="0"/>
              </a:spcAft>
              <a:buClr>
                <a:schemeClr val="lt1"/>
              </a:buClr>
              <a:buSzPts val="2000"/>
              <a:buFont typeface="Arial"/>
              <a:buChar char="•"/>
            </a:pPr>
            <a:r>
              <a:rPr lang="en" sz="3200" b="0" i="0" u="none" strike="noStrike" cap="none">
                <a:solidFill>
                  <a:schemeClr val="lt1"/>
                </a:solidFill>
                <a:latin typeface="Roboto"/>
                <a:ea typeface="Roboto"/>
                <a:cs typeface="Roboto"/>
                <a:sym typeface="Roboto"/>
              </a:rPr>
              <a:t>86,509 acres burned</a:t>
            </a:r>
            <a:endParaRPr sz="3200" b="0" i="0" u="none" strike="noStrike" cap="none">
              <a:solidFill>
                <a:schemeClr val="lt1"/>
              </a:solidFill>
              <a:latin typeface="Roboto"/>
              <a:ea typeface="Roboto"/>
              <a:cs typeface="Roboto"/>
              <a:sym typeface="Roboto"/>
            </a:endParaRPr>
          </a:p>
          <a:p>
            <a:pPr marL="609585" marR="0" lvl="0" indent="-474120" algn="l" rtl="0">
              <a:lnSpc>
                <a:spcPct val="115000"/>
              </a:lnSpc>
              <a:spcBef>
                <a:spcPts val="0"/>
              </a:spcBef>
              <a:spcAft>
                <a:spcPts val="0"/>
              </a:spcAft>
              <a:buClr>
                <a:schemeClr val="lt1"/>
              </a:buClr>
              <a:buSzPts val="2000"/>
              <a:buFont typeface="Arial"/>
              <a:buChar char="•"/>
            </a:pPr>
            <a:r>
              <a:rPr lang="en" sz="3200" b="0" i="0" u="none" strike="noStrike" cap="none">
                <a:solidFill>
                  <a:schemeClr val="lt1"/>
                </a:solidFill>
                <a:latin typeface="Roboto"/>
                <a:ea typeface="Roboto"/>
                <a:cs typeface="Roboto"/>
                <a:sym typeface="Roboto"/>
              </a:rPr>
              <a:t>911 homes destroyed</a:t>
            </a:r>
            <a:endParaRPr sz="3200" b="0" i="0" u="none" strike="noStrike" cap="none">
              <a:solidFill>
                <a:schemeClr val="lt1"/>
              </a:solidFill>
              <a:latin typeface="Roboto"/>
              <a:ea typeface="Roboto"/>
              <a:cs typeface="Roboto"/>
              <a:sym typeface="Roboto"/>
            </a:endParaRPr>
          </a:p>
        </p:txBody>
      </p:sp>
      <p:sp>
        <p:nvSpPr>
          <p:cNvPr id="115" name="Google Shape;115;p2"/>
          <p:cNvSpPr/>
          <p:nvPr/>
        </p:nvSpPr>
        <p:spPr>
          <a:xfrm>
            <a:off x="7392267" y="1345056"/>
            <a:ext cx="3778700" cy="53714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16" name="Google Shape;116;p2"/>
          <p:cNvPicPr preferRelativeResize="0"/>
          <p:nvPr/>
        </p:nvPicPr>
        <p:blipFill rotWithShape="1">
          <a:blip r:embed="rId4">
            <a:alphaModFix/>
          </a:blip>
          <a:srcRect/>
          <a:stretch/>
        </p:blipFill>
        <p:spPr>
          <a:xfrm>
            <a:off x="9594292" y="1"/>
            <a:ext cx="2597708" cy="3117380"/>
          </a:xfrm>
          <a:prstGeom prst="rect">
            <a:avLst/>
          </a:prstGeom>
          <a:noFill/>
          <a:ln w="9525" cap="flat" cmpd="sng">
            <a:solidFill>
              <a:schemeClr val="dk2"/>
            </a:solidFill>
            <a:prstDash val="solid"/>
            <a:round/>
            <a:headEnd type="none" w="sm" len="sm"/>
            <a:tailEnd type="none" w="sm" len="sm"/>
          </a:ln>
        </p:spPr>
      </p:pic>
      <p:sp>
        <p:nvSpPr>
          <p:cNvPr id="117" name="Google Shape;117;p2"/>
          <p:cNvSpPr/>
          <p:nvPr/>
        </p:nvSpPr>
        <p:spPr>
          <a:xfrm>
            <a:off x="10498061" y="2357200"/>
            <a:ext cx="672906" cy="351158"/>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18928" y="69745"/>
                </a:moveTo>
                <a:lnTo>
                  <a:pt x="125806" y="59686"/>
                </a:lnTo>
                <a:lnTo>
                  <a:pt x="261131" y="52636"/>
                </a:lnTo>
              </a:path>
            </a:pathLst>
          </a:custGeom>
          <a:solidFill>
            <a:schemeClr val="lt1"/>
          </a:solidFill>
          <a:ln w="25400" cap="flat" cmpd="sng">
            <a:solidFill>
              <a:srgbClr val="08283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 sz="1200" b="0" i="0" u="none" strike="noStrike" cap="none">
                <a:solidFill>
                  <a:schemeClr val="dk1"/>
                </a:solidFill>
                <a:latin typeface="Arial"/>
                <a:ea typeface="Arial"/>
                <a:cs typeface="Arial"/>
                <a:sym typeface="Arial"/>
              </a:rPr>
              <a:t>Santa Cruz</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34"/>
          <p:cNvSpPr/>
          <p:nvPr/>
        </p:nvSpPr>
        <p:spPr>
          <a:xfrm>
            <a:off x="5857275" y="0"/>
            <a:ext cx="6098350" cy="1200308"/>
          </a:xfrm>
          <a:prstGeom prst="rect">
            <a:avLst/>
          </a:prstGeom>
          <a:noFill/>
          <a:ln>
            <a:noFill/>
          </a:ln>
        </p:spPr>
        <p:txBody>
          <a:bodyPr spcFirstLastPara="1" wrap="square" lIns="22850" tIns="22850" rIns="22850" bIns="22850" anchor="t" anchorCtr="0">
            <a:spAutoFit/>
          </a:bodyPr>
          <a:lstStyle/>
          <a:p>
            <a:pPr marL="0" marR="0" lvl="0" indent="0" algn="r" rtl="0">
              <a:lnSpc>
                <a:spcPct val="100000"/>
              </a:lnSpc>
              <a:spcBef>
                <a:spcPts val="0"/>
              </a:spcBef>
              <a:spcAft>
                <a:spcPts val="0"/>
              </a:spcAft>
              <a:buClr>
                <a:srgbClr val="000000"/>
              </a:buClr>
              <a:buSzPts val="3750"/>
              <a:buFont typeface="Arial"/>
              <a:buNone/>
            </a:pPr>
            <a:r>
              <a:rPr lang="en" sz="3750" b="1" i="0" u="none" strike="noStrike" cap="none">
                <a:solidFill>
                  <a:schemeClr val="dk1"/>
                </a:solidFill>
                <a:latin typeface="Helvetica Neue"/>
                <a:ea typeface="Helvetica Neue"/>
                <a:cs typeface="Helvetica Neue"/>
                <a:sym typeface="Helvetica Neue"/>
              </a:rPr>
              <a:t>POST-FIRE CONDITIONS ON THE GROUND</a:t>
            </a:r>
            <a:endParaRPr sz="1400" b="0" i="0" u="none" strike="noStrike" cap="none">
              <a:solidFill>
                <a:schemeClr val="dk1"/>
              </a:solidFill>
              <a:latin typeface="Arial"/>
              <a:ea typeface="Arial"/>
              <a:cs typeface="Arial"/>
              <a:sym typeface="Arial"/>
            </a:endParaRPr>
          </a:p>
        </p:txBody>
      </p:sp>
      <p:pic>
        <p:nvPicPr>
          <p:cNvPr id="124" name="Google Shape;124;p34"/>
          <p:cNvPicPr preferRelativeResize="0"/>
          <p:nvPr/>
        </p:nvPicPr>
        <p:blipFill rotWithShape="1">
          <a:blip r:embed="rId3">
            <a:alphaModFix/>
          </a:blip>
          <a:srcRect/>
          <a:stretch/>
        </p:blipFill>
        <p:spPr>
          <a:xfrm>
            <a:off x="4285276" y="1160160"/>
            <a:ext cx="7499613" cy="4999743"/>
          </a:xfrm>
          <a:prstGeom prst="rect">
            <a:avLst/>
          </a:prstGeom>
          <a:noFill/>
          <a:ln>
            <a:noFill/>
          </a:ln>
        </p:spPr>
      </p:pic>
      <p:sp>
        <p:nvSpPr>
          <p:cNvPr id="125" name="Google Shape;125;p34"/>
          <p:cNvSpPr txBox="1"/>
          <p:nvPr/>
        </p:nvSpPr>
        <p:spPr>
          <a:xfrm>
            <a:off x="4285276" y="1258033"/>
            <a:ext cx="305724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 sz="1400" b="0" i="0" u="none" strike="noStrike" cap="none">
                <a:solidFill>
                  <a:srgbClr val="000000"/>
                </a:solidFill>
                <a:latin typeface="Arial"/>
                <a:ea typeface="Arial"/>
                <a:cs typeface="Arial"/>
                <a:sym typeface="Arial"/>
              </a:rPr>
              <a:t>November 2020 (2 months post-fire)</a:t>
            </a:r>
            <a:endParaRPr/>
          </a:p>
        </p:txBody>
      </p:sp>
      <p:sp>
        <p:nvSpPr>
          <p:cNvPr id="126" name="Google Shape;126;p34"/>
          <p:cNvSpPr/>
          <p:nvPr/>
        </p:nvSpPr>
        <p:spPr>
          <a:xfrm>
            <a:off x="1020670" y="3900586"/>
            <a:ext cx="211230" cy="239614"/>
          </a:xfrm>
          <a:prstGeom prst="star5">
            <a:avLst>
              <a:gd name="adj" fmla="val 19098"/>
              <a:gd name="hf" fmla="val 105146"/>
              <a:gd name="vf" fmla="val 110557"/>
            </a:avLst>
          </a:prstGeom>
          <a:solidFill>
            <a:srgbClr val="F2A982"/>
          </a:solidFill>
          <a:ln w="25400" cap="flat" cmpd="sng">
            <a:solidFill>
              <a:srgbClr val="0F465E"/>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27" name="Google Shape;127;p34"/>
          <p:cNvPicPr preferRelativeResize="0"/>
          <p:nvPr/>
        </p:nvPicPr>
        <p:blipFill rotWithShape="1">
          <a:blip r:embed="rId4">
            <a:alphaModFix/>
          </a:blip>
          <a:srcRect/>
          <a:stretch/>
        </p:blipFill>
        <p:spPr>
          <a:xfrm>
            <a:off x="-277375" y="-96685"/>
            <a:ext cx="4562651" cy="705136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g3f76faeb6c4_4_3"/>
          <p:cNvPicPr preferRelativeResize="0"/>
          <p:nvPr/>
        </p:nvPicPr>
        <p:blipFill>
          <a:blip r:embed="rId3">
            <a:alphaModFix/>
          </a:blip>
          <a:stretch>
            <a:fillRect/>
          </a:stretch>
        </p:blipFill>
        <p:spPr>
          <a:xfrm>
            <a:off x="0" y="0"/>
            <a:ext cx="5145018" cy="6858000"/>
          </a:xfrm>
          <a:prstGeom prst="rect">
            <a:avLst/>
          </a:prstGeom>
          <a:noFill/>
          <a:ln>
            <a:noFill/>
          </a:ln>
        </p:spPr>
      </p:pic>
      <p:pic>
        <p:nvPicPr>
          <p:cNvPr id="134" name="Google Shape;134;g3f76faeb6c4_4_3"/>
          <p:cNvPicPr preferRelativeResize="0"/>
          <p:nvPr/>
        </p:nvPicPr>
        <p:blipFill>
          <a:blip r:embed="rId4">
            <a:alphaModFix/>
          </a:blip>
          <a:stretch>
            <a:fillRect/>
          </a:stretch>
        </p:blipFill>
        <p:spPr>
          <a:xfrm>
            <a:off x="8340100" y="0"/>
            <a:ext cx="3851896" cy="6858001"/>
          </a:xfrm>
          <a:prstGeom prst="rect">
            <a:avLst/>
          </a:prstGeom>
          <a:noFill/>
          <a:ln>
            <a:noFill/>
          </a:ln>
        </p:spPr>
      </p:pic>
      <p:pic>
        <p:nvPicPr>
          <p:cNvPr id="135" name="Google Shape;135;g3f76faeb6c4_4_3"/>
          <p:cNvPicPr preferRelativeResize="0"/>
          <p:nvPr/>
        </p:nvPicPr>
        <p:blipFill>
          <a:blip r:embed="rId5">
            <a:alphaModFix/>
          </a:blip>
          <a:stretch>
            <a:fillRect/>
          </a:stretch>
        </p:blipFill>
        <p:spPr>
          <a:xfrm>
            <a:off x="5297418" y="152400"/>
            <a:ext cx="2890284" cy="514625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Google Shape;140;p35" descr="Delivery truck with stacked redwood planks"/>
          <p:cNvPicPr preferRelativeResize="0"/>
          <p:nvPr/>
        </p:nvPicPr>
        <p:blipFill rotWithShape="1">
          <a:blip r:embed="rId3">
            <a:alphaModFix/>
          </a:blip>
          <a:srcRect/>
          <a:stretch/>
        </p:blipFill>
        <p:spPr>
          <a:xfrm>
            <a:off x="6246387" y="348226"/>
            <a:ext cx="5599399" cy="6159573"/>
          </a:xfrm>
          <a:prstGeom prst="rect">
            <a:avLst/>
          </a:prstGeom>
          <a:noFill/>
          <a:ln>
            <a:noFill/>
          </a:ln>
        </p:spPr>
      </p:pic>
      <p:pic>
        <p:nvPicPr>
          <p:cNvPr id="141" name="Google Shape;141;p35" descr="Looking up at trees in the sky&#10;&#10;Description automatically generated"/>
          <p:cNvPicPr preferRelativeResize="0"/>
          <p:nvPr/>
        </p:nvPicPr>
        <p:blipFill rotWithShape="1">
          <a:blip r:embed="rId4">
            <a:alphaModFix/>
          </a:blip>
          <a:srcRect/>
          <a:stretch/>
        </p:blipFill>
        <p:spPr>
          <a:xfrm>
            <a:off x="616805" y="348226"/>
            <a:ext cx="5328812" cy="6159573"/>
          </a:xfrm>
          <a:prstGeom prst="rect">
            <a:avLst/>
          </a:prstGeom>
          <a:noFill/>
          <a:ln>
            <a:noFill/>
          </a:ln>
        </p:spPr>
      </p:pic>
      <p:sp>
        <p:nvSpPr>
          <p:cNvPr id="142" name="Google Shape;142;p35"/>
          <p:cNvSpPr txBox="1"/>
          <p:nvPr/>
        </p:nvSpPr>
        <p:spPr>
          <a:xfrm>
            <a:off x="9424793" y="6097430"/>
            <a:ext cx="6096000" cy="410379"/>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None/>
            </a:pPr>
            <a:r>
              <a:rPr lang="en" sz="1867" b="1" i="0" u="none" strike="noStrike" cap="none">
                <a:solidFill>
                  <a:schemeClr val="lt1"/>
                </a:solidFill>
                <a:latin typeface="Arial"/>
                <a:ea typeface="Arial"/>
                <a:cs typeface="Arial"/>
                <a:sym typeface="Arial"/>
              </a:rPr>
              <a:t>Big Creek Lumber</a:t>
            </a:r>
            <a:endParaRPr sz="1867" b="0"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3"/>
          <p:cNvSpPr txBox="1"/>
          <p:nvPr/>
        </p:nvSpPr>
        <p:spPr>
          <a:xfrm>
            <a:off x="203200" y="294667"/>
            <a:ext cx="8016400" cy="859747"/>
          </a:xfrm>
          <a:prstGeom prst="rect">
            <a:avLst/>
          </a:prstGeom>
          <a:noFill/>
          <a:ln>
            <a:noFill/>
          </a:ln>
        </p:spPr>
        <p:txBody>
          <a:bodyPr spcFirstLastPara="1" wrap="square" lIns="121900" tIns="121900" rIns="121900" bIns="121900" anchor="t" anchorCtr="0">
            <a:spAutoFit/>
          </a:bodyPr>
          <a:lstStyle/>
          <a:p>
            <a:pPr marL="0" marR="0" lvl="0" indent="0" algn="l" rtl="0">
              <a:lnSpc>
                <a:spcPct val="115000"/>
              </a:lnSpc>
              <a:spcBef>
                <a:spcPts val="0"/>
              </a:spcBef>
              <a:spcAft>
                <a:spcPts val="0"/>
              </a:spcAft>
              <a:buClr>
                <a:srgbClr val="000000"/>
              </a:buClr>
              <a:buSzPts val="3466"/>
              <a:buFont typeface="Arial"/>
              <a:buNone/>
            </a:pPr>
            <a:r>
              <a:rPr lang="en" sz="3466" b="1" i="1" u="none" strike="noStrike" cap="none">
                <a:solidFill>
                  <a:schemeClr val="dk1"/>
                </a:solidFill>
                <a:latin typeface="Arial"/>
                <a:ea typeface="Arial"/>
                <a:cs typeface="Arial"/>
                <a:sym typeface="Arial"/>
              </a:rPr>
              <a:t>Coniophora puteana</a:t>
            </a:r>
            <a:r>
              <a:rPr lang="en" sz="3466" b="1" i="0" u="none" strike="noStrike" cap="none">
                <a:solidFill>
                  <a:schemeClr val="dk1"/>
                </a:solidFill>
                <a:latin typeface="Arial"/>
                <a:ea typeface="Arial"/>
                <a:cs typeface="Arial"/>
                <a:sym typeface="Arial"/>
              </a:rPr>
              <a:t>, ‘wet rot’</a:t>
            </a:r>
            <a:endParaRPr sz="3466" b="1" i="0" u="none" strike="noStrike" cap="none">
              <a:solidFill>
                <a:schemeClr val="dk1"/>
              </a:solidFill>
              <a:latin typeface="Arial"/>
              <a:ea typeface="Arial"/>
              <a:cs typeface="Arial"/>
              <a:sym typeface="Arial"/>
            </a:endParaRPr>
          </a:p>
        </p:txBody>
      </p:sp>
      <p:cxnSp>
        <p:nvCxnSpPr>
          <p:cNvPr id="148" name="Google Shape;148;p3"/>
          <p:cNvCxnSpPr/>
          <p:nvPr/>
        </p:nvCxnSpPr>
        <p:spPr>
          <a:xfrm>
            <a:off x="0" y="1178600"/>
            <a:ext cx="10404000" cy="0"/>
          </a:xfrm>
          <a:prstGeom prst="straightConnector1">
            <a:avLst/>
          </a:prstGeom>
          <a:noFill/>
          <a:ln w="9525" cap="flat" cmpd="sng">
            <a:solidFill>
              <a:schemeClr val="dk1"/>
            </a:solidFill>
            <a:prstDash val="solid"/>
            <a:round/>
            <a:headEnd type="none" w="sm" len="sm"/>
            <a:tailEnd type="none" w="sm" len="sm"/>
          </a:ln>
        </p:spPr>
      </p:cxnSp>
      <p:sp>
        <p:nvSpPr>
          <p:cNvPr id="149" name="Google Shape;149;p3"/>
          <p:cNvSpPr txBox="1"/>
          <p:nvPr/>
        </p:nvSpPr>
        <p:spPr>
          <a:xfrm>
            <a:off x="264133" y="1422401"/>
            <a:ext cx="6558000" cy="4227271"/>
          </a:xfrm>
          <a:prstGeom prst="rect">
            <a:avLst/>
          </a:prstGeom>
          <a:noFill/>
          <a:ln>
            <a:noFill/>
          </a:ln>
        </p:spPr>
        <p:txBody>
          <a:bodyPr spcFirstLastPara="1" wrap="square" lIns="121900" tIns="121900" rIns="121900" bIns="121900" anchor="t" anchorCtr="0">
            <a:spAutoFit/>
          </a:bodyPr>
          <a:lstStyle/>
          <a:p>
            <a:pPr marL="609585" marR="0" lvl="0" indent="-474120" algn="l" rtl="0">
              <a:lnSpc>
                <a:spcPct val="115000"/>
              </a:lnSpc>
              <a:spcBef>
                <a:spcPts val="1600"/>
              </a:spcBef>
              <a:spcAft>
                <a:spcPts val="0"/>
              </a:spcAft>
              <a:buClr>
                <a:schemeClr val="dk1"/>
              </a:buClr>
              <a:buSzPts val="2000"/>
              <a:buFont typeface="Roboto"/>
              <a:buChar char="●"/>
            </a:pPr>
            <a:r>
              <a:rPr lang="en" sz="2667" b="0" i="0" u="none" strike="noStrike" cap="none">
                <a:solidFill>
                  <a:schemeClr val="dk1"/>
                </a:solidFill>
                <a:latin typeface="Roboto"/>
                <a:ea typeface="Roboto"/>
                <a:cs typeface="Roboto"/>
                <a:sym typeface="Roboto"/>
              </a:rPr>
              <a:t>Brown wet rot at base of stem</a:t>
            </a:r>
            <a:endParaRPr sz="2667" b="0" i="0" u="none" strike="noStrike" cap="none">
              <a:solidFill>
                <a:schemeClr val="dk1"/>
              </a:solidFill>
              <a:latin typeface="Roboto"/>
              <a:ea typeface="Roboto"/>
              <a:cs typeface="Roboto"/>
              <a:sym typeface="Roboto"/>
            </a:endParaRPr>
          </a:p>
          <a:p>
            <a:pPr marL="609585" marR="0" lvl="0" indent="-474120" algn="l" rtl="0">
              <a:lnSpc>
                <a:spcPct val="115000"/>
              </a:lnSpc>
              <a:spcBef>
                <a:spcPts val="0"/>
              </a:spcBef>
              <a:spcAft>
                <a:spcPts val="0"/>
              </a:spcAft>
              <a:buClr>
                <a:schemeClr val="dk1"/>
              </a:buClr>
              <a:buSzPts val="2000"/>
              <a:buFont typeface="Roboto"/>
              <a:buChar char="●"/>
            </a:pPr>
            <a:r>
              <a:rPr lang="en" sz="2667" b="0" i="0" u="none" strike="noStrike" cap="none">
                <a:solidFill>
                  <a:schemeClr val="dk1"/>
                </a:solidFill>
                <a:latin typeface="Roboto"/>
                <a:ea typeface="Roboto"/>
                <a:cs typeface="Roboto"/>
                <a:sym typeface="Roboto"/>
              </a:rPr>
              <a:t>Needs high water content (50-60%)</a:t>
            </a:r>
            <a:endParaRPr sz="2667" b="0" i="0" u="none" strike="noStrike" cap="none">
              <a:solidFill>
                <a:schemeClr val="dk1"/>
              </a:solidFill>
              <a:latin typeface="Roboto"/>
              <a:ea typeface="Roboto"/>
              <a:cs typeface="Roboto"/>
              <a:sym typeface="Roboto"/>
            </a:endParaRPr>
          </a:p>
          <a:p>
            <a:pPr marL="609585" marR="0" lvl="0" indent="-474120" algn="l" rtl="0">
              <a:lnSpc>
                <a:spcPct val="115000"/>
              </a:lnSpc>
              <a:spcBef>
                <a:spcPts val="0"/>
              </a:spcBef>
              <a:spcAft>
                <a:spcPts val="0"/>
              </a:spcAft>
              <a:buClr>
                <a:schemeClr val="dk1"/>
              </a:buClr>
              <a:buSzPts val="2000"/>
              <a:buFont typeface="Roboto"/>
              <a:buChar char="●"/>
            </a:pPr>
            <a:r>
              <a:rPr lang="en" sz="2667" b="1" i="0" u="none" strike="noStrike" cap="none">
                <a:solidFill>
                  <a:schemeClr val="dk1"/>
                </a:solidFill>
                <a:latin typeface="Roboto"/>
                <a:ea typeface="Roboto"/>
                <a:cs typeface="Roboto"/>
                <a:sym typeface="Roboto"/>
              </a:rPr>
              <a:t>Signs: </a:t>
            </a:r>
            <a:r>
              <a:rPr lang="en" sz="2667" b="0" i="0" u="none" strike="noStrike" cap="none">
                <a:solidFill>
                  <a:schemeClr val="dk1"/>
                </a:solidFill>
                <a:latin typeface="Roboto"/>
                <a:ea typeface="Roboto"/>
                <a:cs typeface="Roboto"/>
                <a:sym typeface="Roboto"/>
              </a:rPr>
              <a:t>No external indicators unless host is injured </a:t>
            </a:r>
            <a:endParaRPr sz="2667" b="0" i="0" u="none" strike="noStrike" cap="none">
              <a:solidFill>
                <a:schemeClr val="dk1"/>
              </a:solidFill>
              <a:latin typeface="Roboto"/>
              <a:ea typeface="Roboto"/>
              <a:cs typeface="Roboto"/>
              <a:sym typeface="Roboto"/>
            </a:endParaRPr>
          </a:p>
          <a:p>
            <a:pPr marL="1219170" marR="0" lvl="1" indent="-474120" algn="l" rtl="0">
              <a:lnSpc>
                <a:spcPct val="115000"/>
              </a:lnSpc>
              <a:spcBef>
                <a:spcPts val="0"/>
              </a:spcBef>
              <a:spcAft>
                <a:spcPts val="0"/>
              </a:spcAft>
              <a:buClr>
                <a:schemeClr val="dk1"/>
              </a:buClr>
              <a:buSzPts val="2000"/>
              <a:buFont typeface="Roboto"/>
              <a:buChar char="○"/>
            </a:pPr>
            <a:r>
              <a:rPr lang="en" sz="2667" b="0" i="0" u="none" strike="noStrike" cap="none">
                <a:solidFill>
                  <a:schemeClr val="dk1"/>
                </a:solidFill>
                <a:latin typeface="Roboto"/>
                <a:ea typeface="Roboto"/>
                <a:cs typeface="Roboto"/>
                <a:sym typeface="Roboto"/>
              </a:rPr>
              <a:t>Brown–black Mycelial cords</a:t>
            </a:r>
            <a:endParaRPr sz="2667" b="0" i="0" u="none" strike="noStrike" cap="none">
              <a:solidFill>
                <a:schemeClr val="dk1"/>
              </a:solidFill>
              <a:latin typeface="Roboto"/>
              <a:ea typeface="Roboto"/>
              <a:cs typeface="Roboto"/>
              <a:sym typeface="Roboto"/>
            </a:endParaRPr>
          </a:p>
          <a:p>
            <a:pPr marL="1219170" marR="0" lvl="1" indent="-474120" algn="l" rtl="0">
              <a:lnSpc>
                <a:spcPct val="115000"/>
              </a:lnSpc>
              <a:spcBef>
                <a:spcPts val="0"/>
              </a:spcBef>
              <a:spcAft>
                <a:spcPts val="0"/>
              </a:spcAft>
              <a:buClr>
                <a:schemeClr val="dk1"/>
              </a:buClr>
              <a:buSzPts val="2000"/>
              <a:buFont typeface="Roboto"/>
              <a:buChar char="○"/>
            </a:pPr>
            <a:r>
              <a:rPr lang="en" sz="2667" b="0" i="0" u="none" strike="noStrike" cap="none">
                <a:solidFill>
                  <a:schemeClr val="dk1"/>
                </a:solidFill>
                <a:latin typeface="Roboto"/>
                <a:ea typeface="Roboto"/>
                <a:cs typeface="Roboto"/>
                <a:sym typeface="Roboto"/>
              </a:rPr>
              <a:t>Cream–brown center bounded by white margins</a:t>
            </a:r>
            <a:endParaRPr sz="2400" b="0" i="0" u="none" strike="noStrike" cap="none">
              <a:solidFill>
                <a:schemeClr val="dk1"/>
              </a:solidFill>
              <a:latin typeface="Arial"/>
              <a:ea typeface="Arial"/>
              <a:cs typeface="Arial"/>
              <a:sym typeface="Arial"/>
            </a:endParaRPr>
          </a:p>
          <a:p>
            <a:pPr marL="745048" marR="0" lvl="1" indent="0" algn="l" rtl="0">
              <a:lnSpc>
                <a:spcPct val="115000"/>
              </a:lnSpc>
              <a:spcBef>
                <a:spcPts val="0"/>
              </a:spcBef>
              <a:spcAft>
                <a:spcPts val="0"/>
              </a:spcAft>
              <a:buClr>
                <a:srgbClr val="000000"/>
              </a:buClr>
              <a:buSzPts val="2667"/>
              <a:buFont typeface="Arial"/>
              <a:buNone/>
            </a:pPr>
            <a:endParaRPr sz="2667" b="0" i="0" u="none" strike="noStrike" cap="none">
              <a:solidFill>
                <a:schemeClr val="dk1"/>
              </a:solidFill>
              <a:latin typeface="Roboto"/>
              <a:ea typeface="Roboto"/>
              <a:cs typeface="Roboto"/>
              <a:sym typeface="Roboto"/>
            </a:endParaRPr>
          </a:p>
        </p:txBody>
      </p:sp>
      <p:pic>
        <p:nvPicPr>
          <p:cNvPr id="150" name="Google Shape;150;p3" descr="A yellow slug on a tree&#10;&#10;Description automatically generated"/>
          <p:cNvPicPr preferRelativeResize="0"/>
          <p:nvPr/>
        </p:nvPicPr>
        <p:blipFill rotWithShape="1">
          <a:blip r:embed="rId3">
            <a:alphaModFix/>
          </a:blip>
          <a:srcRect/>
          <a:stretch/>
        </p:blipFill>
        <p:spPr>
          <a:xfrm>
            <a:off x="7148223" y="1422401"/>
            <a:ext cx="4701871" cy="523883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5"/>
          <p:cNvPicPr preferRelativeResize="0"/>
          <p:nvPr/>
        </p:nvPicPr>
        <p:blipFill rotWithShape="1">
          <a:blip r:embed="rId3">
            <a:alphaModFix/>
          </a:blip>
          <a:srcRect/>
          <a:stretch/>
        </p:blipFill>
        <p:spPr>
          <a:xfrm>
            <a:off x="92454" y="128610"/>
            <a:ext cx="9410297" cy="6600780"/>
          </a:xfrm>
          <a:prstGeom prst="rect">
            <a:avLst/>
          </a:prstGeom>
          <a:noFill/>
          <a:ln w="28575" cap="flat" cmpd="sng">
            <a:solidFill>
              <a:schemeClr val="dk1"/>
            </a:solidFill>
            <a:prstDash val="solid"/>
            <a:round/>
            <a:headEnd type="none" w="sm" len="sm"/>
            <a:tailEnd type="none" w="sm" len="sm"/>
          </a:ln>
        </p:spPr>
      </p:pic>
      <p:sp>
        <p:nvSpPr>
          <p:cNvPr id="157" name="Google Shape;157;p5"/>
          <p:cNvSpPr/>
          <p:nvPr/>
        </p:nvSpPr>
        <p:spPr>
          <a:xfrm rot="10153915">
            <a:off x="7002750" y="964558"/>
            <a:ext cx="1307804" cy="382219"/>
          </a:xfrm>
          <a:prstGeom prst="rightArrow">
            <a:avLst>
              <a:gd name="adj1" fmla="val 50000"/>
              <a:gd name="adj2" fmla="val 50000"/>
            </a:avLst>
          </a:prstGeom>
          <a:solidFill>
            <a:srgbClr val="FF0000"/>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8" name="Google Shape;158;p5"/>
          <p:cNvSpPr/>
          <p:nvPr/>
        </p:nvSpPr>
        <p:spPr>
          <a:xfrm rot="1996530">
            <a:off x="818146" y="3455984"/>
            <a:ext cx="1307804" cy="382219"/>
          </a:xfrm>
          <a:prstGeom prst="rightArrow">
            <a:avLst>
              <a:gd name="adj1" fmla="val 50000"/>
              <a:gd name="adj2" fmla="val 50000"/>
            </a:avLst>
          </a:prstGeom>
          <a:solidFill>
            <a:srgbClr val="FFC000"/>
          </a:solidFill>
          <a:ln w="19050" cap="flat" cmpd="sng">
            <a:solidFill>
              <a:srgbClr val="082836"/>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59" name="Google Shape;159;p5"/>
          <p:cNvSpPr/>
          <p:nvPr/>
        </p:nvSpPr>
        <p:spPr>
          <a:xfrm rot="2183009">
            <a:off x="2141916" y="3711324"/>
            <a:ext cx="821922" cy="443115"/>
          </a:xfrm>
          <a:prstGeom prst="rect">
            <a:avLst/>
          </a:prstGeom>
          <a:noFill/>
          <a:ln w="28575" cap="flat" cmpd="sng">
            <a:solidFill>
              <a:srgbClr val="FFFF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60" name="Google Shape;160;p5" descr="Close-up of a tree stump&#10;&#10;Description automatically generated"/>
          <p:cNvPicPr preferRelativeResize="0"/>
          <p:nvPr/>
        </p:nvPicPr>
        <p:blipFill rotWithShape="1">
          <a:blip r:embed="rId4">
            <a:alphaModFix/>
          </a:blip>
          <a:srcRect/>
          <a:stretch/>
        </p:blipFill>
        <p:spPr>
          <a:xfrm>
            <a:off x="9568442" y="2731466"/>
            <a:ext cx="2531104" cy="1898328"/>
          </a:xfrm>
          <a:prstGeom prst="rect">
            <a:avLst/>
          </a:prstGeom>
          <a:noFill/>
          <a:ln>
            <a:noFill/>
          </a:ln>
        </p:spPr>
      </p:pic>
      <p:pic>
        <p:nvPicPr>
          <p:cNvPr id="161" name="Google Shape;161;p5" descr="A cut tree trunk with a ring&#10;&#10;Description automatically generated with medium confidence"/>
          <p:cNvPicPr preferRelativeResize="0"/>
          <p:nvPr/>
        </p:nvPicPr>
        <p:blipFill rotWithShape="1">
          <a:blip r:embed="rId5">
            <a:alphaModFix/>
          </a:blip>
          <a:srcRect/>
          <a:stretch/>
        </p:blipFill>
        <p:spPr>
          <a:xfrm>
            <a:off x="9568443" y="431404"/>
            <a:ext cx="2531104" cy="189832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cxnSp>
        <p:nvCxnSpPr>
          <p:cNvPr id="166" name="Google Shape;166;p36"/>
          <p:cNvCxnSpPr/>
          <p:nvPr/>
        </p:nvCxnSpPr>
        <p:spPr>
          <a:xfrm>
            <a:off x="0" y="1178600"/>
            <a:ext cx="5910469" cy="0"/>
          </a:xfrm>
          <a:prstGeom prst="straightConnector1">
            <a:avLst/>
          </a:prstGeom>
          <a:noFill/>
          <a:ln w="9525" cap="flat" cmpd="sng">
            <a:solidFill>
              <a:schemeClr val="dk1"/>
            </a:solidFill>
            <a:prstDash val="solid"/>
            <a:round/>
            <a:headEnd type="none" w="sm" len="sm"/>
            <a:tailEnd type="none" w="sm" len="sm"/>
          </a:ln>
        </p:spPr>
      </p:cxnSp>
      <p:sp>
        <p:nvSpPr>
          <p:cNvPr id="167" name="Google Shape;167;p36"/>
          <p:cNvSpPr txBox="1">
            <a:spLocks noGrp="1"/>
          </p:cNvSpPr>
          <p:nvPr>
            <p:ph type="title"/>
          </p:nvPr>
        </p:nvSpPr>
        <p:spPr>
          <a:xfrm>
            <a:off x="415600" y="407839"/>
            <a:ext cx="11360800" cy="763600"/>
          </a:xfrm>
          <a:prstGeom prst="rect">
            <a:avLst/>
          </a:prstGeom>
          <a:noFill/>
          <a:ln>
            <a:noFill/>
          </a:ln>
        </p:spPr>
        <p:txBody>
          <a:bodyPr spcFirstLastPara="1" wrap="square" lIns="121900" tIns="121900" rIns="121900" bIns="121900" anchor="t" anchorCtr="0">
            <a:normAutofit fontScale="90000"/>
          </a:bodyPr>
          <a:lstStyle/>
          <a:p>
            <a:pPr marL="0" lvl="0" indent="0" algn="l" rtl="0">
              <a:lnSpc>
                <a:spcPct val="100000"/>
              </a:lnSpc>
              <a:spcBef>
                <a:spcPts val="0"/>
              </a:spcBef>
              <a:spcAft>
                <a:spcPts val="0"/>
              </a:spcAft>
              <a:buSzPct val="111111"/>
              <a:buNone/>
            </a:pPr>
            <a:r>
              <a:rPr lang="en" b="1">
                <a:latin typeface="Roboto"/>
                <a:ea typeface="Roboto"/>
                <a:cs typeface="Roboto"/>
                <a:sym typeface="Roboto"/>
              </a:rPr>
              <a:t>Research questions</a:t>
            </a:r>
            <a:endParaRPr b="1">
              <a:latin typeface="Roboto"/>
              <a:ea typeface="Roboto"/>
              <a:cs typeface="Roboto"/>
              <a:sym typeface="Roboto"/>
            </a:endParaRPr>
          </a:p>
        </p:txBody>
      </p:sp>
      <p:sp>
        <p:nvSpPr>
          <p:cNvPr id="168" name="Google Shape;168;p36"/>
          <p:cNvSpPr txBox="1"/>
          <p:nvPr/>
        </p:nvSpPr>
        <p:spPr>
          <a:xfrm>
            <a:off x="264126" y="1285925"/>
            <a:ext cx="8695500" cy="5171700"/>
          </a:xfrm>
          <a:prstGeom prst="rect">
            <a:avLst/>
          </a:prstGeom>
          <a:noFill/>
          <a:ln>
            <a:noFill/>
          </a:ln>
        </p:spPr>
        <p:txBody>
          <a:bodyPr spcFirstLastPara="1" wrap="square" lIns="121900" tIns="121900" rIns="121900" bIns="121900" anchor="t" anchorCtr="0">
            <a:spAutoFit/>
          </a:bodyPr>
          <a:lstStyle/>
          <a:p>
            <a:pPr marL="342900" marR="0" lvl="0" indent="-342900" algn="l" rtl="0">
              <a:lnSpc>
                <a:spcPct val="100000"/>
              </a:lnSpc>
              <a:spcBef>
                <a:spcPts val="0"/>
              </a:spcBef>
              <a:spcAft>
                <a:spcPts val="0"/>
              </a:spcAft>
              <a:buClr>
                <a:srgbClr val="000000"/>
              </a:buClr>
              <a:buSzPts val="3200"/>
              <a:buFont typeface="Arial"/>
              <a:buAutoNum type="arabicPeriod"/>
            </a:pPr>
            <a:r>
              <a:rPr lang="en" sz="3200" b="0" i="0" u="none" strike="noStrike" cap="none">
                <a:solidFill>
                  <a:srgbClr val="000000"/>
                </a:solidFill>
                <a:latin typeface="Arial"/>
                <a:ea typeface="Arial"/>
                <a:cs typeface="Arial"/>
                <a:sym typeface="Arial"/>
              </a:rPr>
              <a:t>How frequently did defect occur, and how much was observed for a given tree?</a:t>
            </a:r>
            <a:endParaRPr/>
          </a:p>
          <a:p>
            <a:pPr marL="457200" marR="0" lvl="0" indent="0" algn="l" rtl="0">
              <a:lnSpc>
                <a:spcPct val="100000"/>
              </a:lnSpc>
              <a:spcBef>
                <a:spcPts val="0"/>
              </a:spcBef>
              <a:spcAft>
                <a:spcPts val="0"/>
              </a:spcAft>
              <a:buNone/>
            </a:pPr>
            <a:endParaRPr/>
          </a:p>
          <a:p>
            <a:pPr marL="342900" marR="0" lvl="0" indent="-342900" algn="l" rtl="0">
              <a:lnSpc>
                <a:spcPct val="100000"/>
              </a:lnSpc>
              <a:spcBef>
                <a:spcPts val="0"/>
              </a:spcBef>
              <a:spcAft>
                <a:spcPts val="0"/>
              </a:spcAft>
              <a:buClr>
                <a:srgbClr val="000000"/>
              </a:buClr>
              <a:buSzPts val="3200"/>
              <a:buFont typeface="Arial"/>
              <a:buAutoNum type="arabicPeriod"/>
            </a:pPr>
            <a:r>
              <a:rPr lang="en" sz="3200" b="0" i="0" u="none" strike="noStrike" cap="none">
                <a:solidFill>
                  <a:srgbClr val="000000"/>
                </a:solidFill>
                <a:latin typeface="Arial"/>
                <a:ea typeface="Arial"/>
                <a:cs typeface="Arial"/>
                <a:sym typeface="Arial"/>
              </a:rPr>
              <a:t>Can we predict the presence of defect in burned coast redwood trees by using external indicators of fire injury, response and tree characteristics?</a:t>
            </a:r>
            <a:endParaRPr/>
          </a:p>
          <a:p>
            <a:pPr marL="457200" marR="0" lvl="0" indent="0" algn="l" rtl="0">
              <a:lnSpc>
                <a:spcPct val="100000"/>
              </a:lnSpc>
              <a:spcBef>
                <a:spcPts val="0"/>
              </a:spcBef>
              <a:spcAft>
                <a:spcPts val="0"/>
              </a:spcAft>
              <a:buNone/>
            </a:pPr>
            <a:endParaRPr sz="1800"/>
          </a:p>
          <a:p>
            <a:pPr marL="342900" marR="0" lvl="0" indent="-342900" algn="l" rtl="0">
              <a:lnSpc>
                <a:spcPct val="100000"/>
              </a:lnSpc>
              <a:spcBef>
                <a:spcPts val="0"/>
              </a:spcBef>
              <a:spcAft>
                <a:spcPts val="0"/>
              </a:spcAft>
              <a:buClr>
                <a:srgbClr val="000000"/>
              </a:buClr>
              <a:buSzPts val="3200"/>
              <a:buFont typeface="Arial"/>
              <a:buAutoNum type="arabicPeriod"/>
            </a:pPr>
            <a:r>
              <a:rPr lang="en" sz="3200" b="0" i="0" u="none" strike="noStrike" cap="none">
                <a:solidFill>
                  <a:srgbClr val="000000"/>
                </a:solidFill>
                <a:latin typeface="Arial"/>
                <a:ea typeface="Arial"/>
                <a:cs typeface="Arial"/>
                <a:sym typeface="Arial"/>
              </a:rPr>
              <a:t>Where defect is present, can we predict how much will occur, using the same external indicators?</a:t>
            </a:r>
            <a:endParaRPr/>
          </a:p>
        </p:txBody>
      </p:sp>
      <p:pic>
        <p:nvPicPr>
          <p:cNvPr id="169" name="Google Shape;169;p36"/>
          <p:cNvPicPr preferRelativeResize="0"/>
          <p:nvPr/>
        </p:nvPicPr>
        <p:blipFill>
          <a:blip r:embed="rId3">
            <a:alphaModFix/>
          </a:blip>
          <a:stretch>
            <a:fillRect/>
          </a:stretch>
        </p:blipFill>
        <p:spPr>
          <a:xfrm>
            <a:off x="8959625" y="1348428"/>
            <a:ext cx="2927575" cy="480902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3608</Words>
  <Application>Microsoft Office PowerPoint</Application>
  <PresentationFormat>Widescreen</PresentationFormat>
  <Paragraphs>294</Paragraphs>
  <Slides>29</Slides>
  <Notes>29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Calibri</vt:lpstr>
      <vt:lpstr>Arial</vt:lpstr>
      <vt:lpstr>Play</vt:lpstr>
      <vt:lpstr>Helvetica Neue</vt:lpstr>
      <vt:lpstr>Courier New</vt:lpstr>
      <vt:lpstr>Roboto</vt:lpstr>
      <vt:lpstr>Office Theme</vt:lpstr>
      <vt:lpstr>Santa Cruz Mountains  Coast Redwood  Defect Study </vt:lpstr>
      <vt:lpstr>What We’ll Cover</vt:lpstr>
      <vt:lpstr>PowerPoint Presentation</vt:lpstr>
      <vt:lpstr>PowerPoint Presentation</vt:lpstr>
      <vt:lpstr>PowerPoint Presentation</vt:lpstr>
      <vt:lpstr>PowerPoint Presentation</vt:lpstr>
      <vt:lpstr>PowerPoint Presentation</vt:lpstr>
      <vt:lpstr>PowerPoint Presentation</vt:lpstr>
      <vt:lpstr>Research questions</vt:lpstr>
      <vt:lpstr>PowerPoint Presentation</vt:lpstr>
      <vt:lpstr>PowerPoint Presentation</vt:lpstr>
      <vt:lpstr>PowerPoint Presentation</vt:lpstr>
      <vt:lpstr>PowerPoint Presentation</vt:lpstr>
      <vt:lpstr>Sonic tomography</vt:lpstr>
      <vt:lpstr>Electrical impedance</vt:lpstr>
      <vt:lpstr>PowerPoint Presentation</vt:lpstr>
      <vt:lpstr>Logging</vt:lpstr>
      <vt:lpstr>PowerPoint Presentation</vt:lpstr>
      <vt:lpstr>Linking tree-level observations &amp; defect occurrence Result #1:   Defect was common in fire-damaged redwoods</vt:lpstr>
      <vt:lpstr>Linking tree-level observations &amp; defect occurrence Result #2     More dead cambium = greater likelihood of defect</vt:lpstr>
      <vt:lpstr>Linking tree-level observations &amp; defect occurrence Result #3     Different metrics with different time since fire</vt:lpstr>
      <vt:lpstr>Linking tree-level observations &amp; defect occurrence Result #4     When defect occurred, smaller trees lost a     greater proportion of merchantable volume</vt:lpstr>
      <vt:lpstr>Linking tree-level observations &amp; defect occurrence Result #5     We can flag high-risk trees better than we can     rule out defect</vt:lpstr>
      <vt:lpstr>Takeaways</vt:lpstr>
      <vt:lpstr>What does this mean for the forester?</vt:lpstr>
      <vt:lpstr>PowerPoint Presentation</vt:lpstr>
      <vt:lpstr>Other Objectives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Kristy Peterson</dc:creator>
  <cp:lastModifiedBy>Kemp, Mazonika@BOF</cp:lastModifiedBy>
  <cp:revision>1</cp:revision>
  <dcterms:created xsi:type="dcterms:W3CDTF">2024-08-16T18:18:52Z</dcterms:created>
  <dcterms:modified xsi:type="dcterms:W3CDTF">2026-08-20T13:44:59Z</dcterms:modified>
</cp:coreProperties>
</file>