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28"/>
  </p:notesMasterIdLst>
  <p:handoutMasterIdLst>
    <p:handoutMasterId r:id="rId29"/>
  </p:handoutMasterIdLst>
  <p:sldIdLst>
    <p:sldId id="256" r:id="rId5"/>
    <p:sldId id="318" r:id="rId6"/>
    <p:sldId id="285" r:id="rId7"/>
    <p:sldId id="319" r:id="rId8"/>
    <p:sldId id="282" r:id="rId9"/>
    <p:sldId id="312" r:id="rId10"/>
    <p:sldId id="272" r:id="rId11"/>
    <p:sldId id="294" r:id="rId12"/>
    <p:sldId id="296" r:id="rId13"/>
    <p:sldId id="316" r:id="rId14"/>
    <p:sldId id="300" r:id="rId15"/>
    <p:sldId id="322" r:id="rId16"/>
    <p:sldId id="311" r:id="rId17"/>
    <p:sldId id="310" r:id="rId18"/>
    <p:sldId id="321" r:id="rId19"/>
    <p:sldId id="320" r:id="rId20"/>
    <p:sldId id="309" r:id="rId21"/>
    <p:sldId id="314" r:id="rId22"/>
    <p:sldId id="286" r:id="rId23"/>
    <p:sldId id="289" r:id="rId24"/>
    <p:sldId id="295" r:id="rId25"/>
    <p:sldId id="323" r:id="rId26"/>
    <p:sldId id="265" r:id="rId27"/>
  </p:sldIdLst>
  <p:sldSz cx="12188825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CD1A13-20BA-90E8-8802-E5B296A3F02B}" name="Tate, Sina@CALFIRE" initials="TS" userId="S::Sina.Tate@fire.ca.gov::373fb418-b8b0-43b8-b113-15217c0242cb" providerId="AD"/>
  <p188:author id="{E87A8E8A-2B0B-BF11-3D07-EEE93A489A2D}" name="Carpenter, Diane@CALFIRE" initials="CD" userId="S::Diane.Carpenter@fire.ca.gov::7fb24cad-8d52-4b8f-8f2a-c7f18876a0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80AF21"/>
    <a:srgbClr val="2C1A0E"/>
    <a:srgbClr val="4D4440"/>
    <a:srgbClr val="000066"/>
    <a:srgbClr val="003300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7" autoAdjust="0"/>
  </p:normalViewPr>
  <p:slideViewPr>
    <p:cSldViewPr snapToGrid="0">
      <p:cViewPr varScale="1">
        <p:scale>
          <a:sx n="80" d="100"/>
          <a:sy n="80" d="100"/>
        </p:scale>
        <p:origin x="754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ke, Natalie@CALFIRE" userId="81f4656b-e03d-4818-9831-7432152c691b" providerId="ADAL" clId="{489CAD6E-B912-4961-9385-CC1ABBAE7F7B}"/>
    <pc:docChg chg="undo custSel modSld">
      <pc:chgData name="Burke, Natalie@CALFIRE" userId="81f4656b-e03d-4818-9831-7432152c691b" providerId="ADAL" clId="{489CAD6E-B912-4961-9385-CC1ABBAE7F7B}" dt="2023-11-07T21:53:12.811" v="35"/>
      <pc:docMkLst>
        <pc:docMk/>
      </pc:docMkLst>
      <pc:sldChg chg="modSp mod">
        <pc:chgData name="Burke, Natalie@CALFIRE" userId="81f4656b-e03d-4818-9831-7432152c691b" providerId="ADAL" clId="{489CAD6E-B912-4961-9385-CC1ABBAE7F7B}" dt="2023-11-07T21:42:39.288" v="10"/>
        <pc:sldMkLst>
          <pc:docMk/>
          <pc:sldMk cId="3568342246" sldId="294"/>
        </pc:sldMkLst>
        <pc:spChg chg="mod">
          <ac:chgData name="Burke, Natalie@CALFIRE" userId="81f4656b-e03d-4818-9831-7432152c691b" providerId="ADAL" clId="{489CAD6E-B912-4961-9385-CC1ABBAE7F7B}" dt="2023-11-07T21:42:39.288" v="10"/>
          <ac:spMkLst>
            <pc:docMk/>
            <pc:sldMk cId="3568342246" sldId="294"/>
            <ac:spMk id="3" creationId="{00000000-0000-0000-0000-000000000000}"/>
          </ac:spMkLst>
        </pc:spChg>
      </pc:sldChg>
      <pc:sldChg chg="modSp mod">
        <pc:chgData name="Burke, Natalie@CALFIRE" userId="81f4656b-e03d-4818-9831-7432152c691b" providerId="ADAL" clId="{489CAD6E-B912-4961-9385-CC1ABBAE7F7B}" dt="2023-11-07T21:48:08.717" v="28" actId="6549"/>
        <pc:sldMkLst>
          <pc:docMk/>
          <pc:sldMk cId="2391583601" sldId="300"/>
        </pc:sldMkLst>
        <pc:spChg chg="mod">
          <ac:chgData name="Burke, Natalie@CALFIRE" userId="81f4656b-e03d-4818-9831-7432152c691b" providerId="ADAL" clId="{489CAD6E-B912-4961-9385-CC1ABBAE7F7B}" dt="2023-11-07T21:48:08.717" v="28" actId="6549"/>
          <ac:spMkLst>
            <pc:docMk/>
            <pc:sldMk cId="2391583601" sldId="300"/>
            <ac:spMk id="3" creationId="{5FF0B864-98C9-6339-3F82-CEF8BF0BDA78}"/>
          </ac:spMkLst>
        </pc:spChg>
      </pc:sldChg>
      <pc:sldChg chg="modSp mod">
        <pc:chgData name="Burke, Natalie@CALFIRE" userId="81f4656b-e03d-4818-9831-7432152c691b" providerId="ADAL" clId="{489CAD6E-B912-4961-9385-CC1ABBAE7F7B}" dt="2023-11-07T21:53:12.811" v="35"/>
        <pc:sldMkLst>
          <pc:docMk/>
          <pc:sldMk cId="2882820807" sldId="310"/>
        </pc:sldMkLst>
        <pc:spChg chg="mod">
          <ac:chgData name="Burke, Natalie@CALFIRE" userId="81f4656b-e03d-4818-9831-7432152c691b" providerId="ADAL" clId="{489CAD6E-B912-4961-9385-CC1ABBAE7F7B}" dt="2023-11-07T21:53:12.811" v="35"/>
          <ac:spMkLst>
            <pc:docMk/>
            <pc:sldMk cId="2882820807" sldId="310"/>
            <ac:spMk id="4" creationId="{20D12207-CC34-75D3-BDA7-EE31063A2836}"/>
          </ac:spMkLst>
        </pc:spChg>
      </pc:sldChg>
      <pc:sldChg chg="modSp mod">
        <pc:chgData name="Burke, Natalie@CALFIRE" userId="81f4656b-e03d-4818-9831-7432152c691b" providerId="ADAL" clId="{489CAD6E-B912-4961-9385-CC1ABBAE7F7B}" dt="2023-11-07T21:50:29.807" v="34" actId="20577"/>
        <pc:sldMkLst>
          <pc:docMk/>
          <pc:sldMk cId="1841901053" sldId="311"/>
        </pc:sldMkLst>
        <pc:spChg chg="mod">
          <ac:chgData name="Burke, Natalie@CALFIRE" userId="81f4656b-e03d-4818-9831-7432152c691b" providerId="ADAL" clId="{489CAD6E-B912-4961-9385-CC1ABBAE7F7B}" dt="2023-11-07T21:50:29.807" v="34" actId="20577"/>
          <ac:spMkLst>
            <pc:docMk/>
            <pc:sldMk cId="1841901053" sldId="311"/>
            <ac:spMk id="3" creationId="{5FF0B864-98C9-6339-3F82-CEF8BF0BDA78}"/>
          </ac:spMkLst>
        </pc:spChg>
      </pc:sldChg>
      <pc:sldChg chg="modSp mod">
        <pc:chgData name="Burke, Natalie@CALFIRE" userId="81f4656b-e03d-4818-9831-7432152c691b" providerId="ADAL" clId="{489CAD6E-B912-4961-9385-CC1ABBAE7F7B}" dt="2023-11-07T21:41:21.827" v="9" actId="20577"/>
        <pc:sldMkLst>
          <pc:docMk/>
          <pc:sldMk cId="2515453434" sldId="312"/>
        </pc:sldMkLst>
        <pc:spChg chg="mod">
          <ac:chgData name="Burke, Natalie@CALFIRE" userId="81f4656b-e03d-4818-9831-7432152c691b" providerId="ADAL" clId="{489CAD6E-B912-4961-9385-CC1ABBAE7F7B}" dt="2023-11-07T21:41:21.827" v="9" actId="20577"/>
          <ac:spMkLst>
            <pc:docMk/>
            <pc:sldMk cId="2515453434" sldId="312"/>
            <ac:spMk id="2" creationId="{00000000-0000-0000-0000-000000000000}"/>
          </ac:spMkLst>
        </pc:spChg>
      </pc:sldChg>
      <pc:sldChg chg="modSp mod">
        <pc:chgData name="Burke, Natalie@CALFIRE" userId="81f4656b-e03d-4818-9831-7432152c691b" providerId="ADAL" clId="{489CAD6E-B912-4961-9385-CC1ABBAE7F7B}" dt="2023-11-07T21:47:10.703" v="27" actId="20577"/>
        <pc:sldMkLst>
          <pc:docMk/>
          <pc:sldMk cId="1939729781" sldId="316"/>
        </pc:sldMkLst>
        <pc:spChg chg="mod">
          <ac:chgData name="Burke, Natalie@CALFIRE" userId="81f4656b-e03d-4818-9831-7432152c691b" providerId="ADAL" clId="{489CAD6E-B912-4961-9385-CC1ABBAE7F7B}" dt="2023-11-07T21:47:10.703" v="27" actId="20577"/>
          <ac:spMkLst>
            <pc:docMk/>
            <pc:sldMk cId="1939729781" sldId="316"/>
            <ac:spMk id="4" creationId="{ED734A05-A8D9-F548-A58B-9D690DF70D4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575" tIns="47288" rIns="94575" bIns="47288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575" tIns="47288" rIns="94575" bIns="47288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11/7/2023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69424"/>
          </a:xfrm>
          <a:prstGeom prst="rect">
            <a:avLst/>
          </a:prstGeom>
        </p:spPr>
        <p:txBody>
          <a:bodyPr vert="horz" lIns="94575" tIns="47288" rIns="94575" bIns="47288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69424"/>
          </a:xfrm>
          <a:prstGeom prst="rect">
            <a:avLst/>
          </a:prstGeom>
        </p:spPr>
        <p:txBody>
          <a:bodyPr vert="horz" lIns="94575" tIns="47288" rIns="94575" bIns="47288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575" tIns="47288" rIns="94575" bIns="47288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575" tIns="47288" rIns="94575" bIns="47288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11/7/2023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75" tIns="47288" rIns="94575" bIns="47288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575" tIns="47288" rIns="94575" bIns="47288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69424"/>
          </a:xfrm>
          <a:prstGeom prst="rect">
            <a:avLst/>
          </a:prstGeom>
        </p:spPr>
        <p:txBody>
          <a:bodyPr vert="horz" lIns="94575" tIns="47288" rIns="94575" bIns="47288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69424"/>
          </a:xfrm>
          <a:prstGeom prst="rect">
            <a:avLst/>
          </a:prstGeom>
        </p:spPr>
        <p:txBody>
          <a:bodyPr vert="horz" lIns="94575" tIns="47288" rIns="94575" bIns="47288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6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26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4058">
              <a:defRPr/>
            </a:pPr>
            <a:fld id="{8DE0FDE7-FE71-46E3-9512-437B13AD5F46}" type="slidenum">
              <a:rPr lang="en-US">
                <a:solidFill>
                  <a:prstClr val="black"/>
                </a:solidFill>
                <a:latin typeface="Century"/>
              </a:rPr>
              <a:pPr defTabSz="464058">
                <a:defRPr/>
              </a:pPr>
              <a:t>11</a:t>
            </a:fld>
            <a:endParaRPr lang="en-US">
              <a:solidFill>
                <a:prstClr val="black"/>
              </a:solidFill>
              <a:latin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25832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01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4058">
              <a:defRPr/>
            </a:pPr>
            <a:fld id="{8DE0FDE7-FE71-46E3-9512-437B13AD5F46}" type="slidenum">
              <a:rPr lang="en-US">
                <a:solidFill>
                  <a:prstClr val="black"/>
                </a:solidFill>
                <a:latin typeface="Century"/>
              </a:rPr>
              <a:pPr defTabSz="464058">
                <a:defRPr/>
              </a:pPr>
              <a:t>13</a:t>
            </a:fld>
            <a:endParaRPr lang="en-US">
              <a:solidFill>
                <a:prstClr val="black"/>
              </a:solidFill>
              <a:latin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2140062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17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20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91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67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5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99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71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19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4058">
              <a:defRPr/>
            </a:pPr>
            <a:fld id="{8DE0FDE7-FE71-46E3-9512-437B13AD5F46}" type="slidenum">
              <a:rPr lang="en-US">
                <a:solidFill>
                  <a:prstClr val="black"/>
                </a:solidFill>
                <a:latin typeface="Century"/>
              </a:rPr>
              <a:pPr defTabSz="464058">
                <a:defRPr/>
              </a:pPr>
              <a:t>21</a:t>
            </a:fld>
            <a:endParaRPr lang="en-US">
              <a:solidFill>
                <a:prstClr val="black"/>
              </a:solidFill>
              <a:latin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6612691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4058">
              <a:defRPr/>
            </a:pPr>
            <a:fld id="{8DE0FDE7-FE71-46E3-9512-437B13AD5F46}" type="slidenum">
              <a:rPr lang="en-US">
                <a:solidFill>
                  <a:prstClr val="black"/>
                </a:solidFill>
                <a:latin typeface="Century"/>
              </a:rPr>
              <a:pPr defTabSz="464058">
                <a:defRPr/>
              </a:pPr>
              <a:t>22</a:t>
            </a:fld>
            <a:endParaRPr lang="en-US">
              <a:solidFill>
                <a:prstClr val="black"/>
              </a:solidFill>
              <a:latin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8645185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61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59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67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44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9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97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 fontAlgn="base"/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4058">
              <a:defRPr/>
            </a:pPr>
            <a:fld id="{8DE0FDE7-FE71-46E3-9512-437B13AD5F46}" type="slidenum">
              <a:rPr lang="en-US">
                <a:solidFill>
                  <a:prstClr val="black"/>
                </a:solidFill>
                <a:latin typeface="Century"/>
              </a:rPr>
              <a:pPr defTabSz="464058">
                <a:defRPr/>
              </a:pPr>
              <a:t>8</a:t>
            </a:fld>
            <a:endParaRPr lang="en-US">
              <a:solidFill>
                <a:prstClr val="black"/>
              </a:solidFill>
              <a:latin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2325584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3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5749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343" y="4243845"/>
            <a:ext cx="3076307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5750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09342" y="2590078"/>
            <a:ext cx="3076308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145" y="2733709"/>
            <a:ext cx="8142013" cy="1373070"/>
          </a:xfrm>
        </p:spPr>
        <p:txBody>
          <a:bodyPr anchor="b">
            <a:noAutofit/>
          </a:bodyPr>
          <a:lstStyle>
            <a:lvl1pPr algn="r">
              <a:defRPr sz="53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145" y="4394040"/>
            <a:ext cx="8142013" cy="1117687"/>
          </a:xfrm>
        </p:spPr>
        <p:txBody>
          <a:bodyPr>
            <a:normAutofit/>
          </a:bodyPr>
          <a:lstStyle>
            <a:lvl1pPr marL="0" indent="0" algn="r">
              <a:buNone/>
              <a:defRPr sz="19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2936" y="2750337"/>
            <a:ext cx="1171583" cy="13564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5929622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4567988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6" y="4711617"/>
            <a:ext cx="9611355" cy="453051"/>
          </a:xfrm>
        </p:spPr>
        <p:txBody>
          <a:bodyPr anchor="b">
            <a:normAutofit/>
          </a:bodyPr>
          <a:lstStyle>
            <a:lvl1pPr>
              <a:defRPr sz="23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146" y="609598"/>
            <a:ext cx="9611355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2" y="5169584"/>
            <a:ext cx="9611358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6662" y="4711310"/>
            <a:ext cx="1153850" cy="1090789"/>
          </a:xfrm>
        </p:spPr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5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5929622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4567988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5" y="609597"/>
            <a:ext cx="9611354" cy="3592750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6" y="4711616"/>
            <a:ext cx="9611355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6662" y="4711616"/>
            <a:ext cx="1153850" cy="1090789"/>
          </a:xfrm>
        </p:spPr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5094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5929622"/>
            <a:ext cx="1602580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3071" y="4567988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563" y="609599"/>
            <a:ext cx="8716606" cy="3036061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1923" y="3653379"/>
            <a:ext cx="8154455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6" y="4711616"/>
            <a:ext cx="9611355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6662" y="4709926"/>
            <a:ext cx="1153850" cy="1090789"/>
          </a:xfrm>
        </p:spPr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420" y="74811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198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0293" y="3033524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198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826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5094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5929622"/>
            <a:ext cx="1602580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3071" y="4567988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2" y="4711616"/>
            <a:ext cx="9611358" cy="588535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3" y="5300150"/>
            <a:ext cx="9611358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6662" y="4709926"/>
            <a:ext cx="1153850" cy="1090789"/>
          </a:xfrm>
        </p:spPr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5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047" y="753228"/>
            <a:ext cx="9622454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774" y="2336873"/>
            <a:ext cx="3069235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145" y="3022674"/>
            <a:ext cx="3048908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4995" y="2336873"/>
            <a:ext cx="306244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4443" y="3022674"/>
            <a:ext cx="306244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2275" y="2336873"/>
            <a:ext cx="306922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2275" y="3022674"/>
            <a:ext cx="3069226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9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145" y="753228"/>
            <a:ext cx="9611356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141" y="4297503"/>
            <a:ext cx="3048911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141" y="2336873"/>
            <a:ext cx="3048911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141" y="4873765"/>
            <a:ext cx="3048911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4444" y="4297503"/>
            <a:ext cx="306244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4443" y="2336873"/>
            <a:ext cx="306244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3090" y="4873764"/>
            <a:ext cx="3066498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8796" y="4297503"/>
            <a:ext cx="3062707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28795" y="2336873"/>
            <a:ext cx="306270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28671" y="4873762"/>
            <a:ext cx="306676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57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9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3428" y="1869573"/>
            <a:ext cx="5106988" cy="136784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5424" y="5372581"/>
            <a:ext cx="1602997" cy="1367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6593" y="609597"/>
            <a:ext cx="107352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145" y="609598"/>
            <a:ext cx="886769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5353" y="5936188"/>
            <a:ext cx="2742486" cy="365125"/>
          </a:xfrm>
        </p:spPr>
        <p:txBody>
          <a:bodyPr/>
          <a:lstStyle/>
          <a:p>
            <a:fld id="{881DC1F7-A9E9-4D8B-8C97-C74523B2CF2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145" y="5936189"/>
            <a:ext cx="6125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4921" y="5398634"/>
            <a:ext cx="1153850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0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5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5094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68" y="4087901"/>
            <a:ext cx="1602580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3069" y="2726267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5" y="2869895"/>
            <a:ext cx="9611356" cy="1090788"/>
          </a:xfrm>
        </p:spPr>
        <p:txBody>
          <a:bodyPr anchor="ctr">
            <a:normAutofit/>
          </a:bodyPr>
          <a:lstStyle>
            <a:lvl1pPr algn="r">
              <a:defRPr sz="35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145" y="4232172"/>
            <a:ext cx="9611356" cy="1704017"/>
          </a:xfrm>
        </p:spPr>
        <p:txBody>
          <a:bodyPr>
            <a:normAutofit/>
          </a:bodyPr>
          <a:lstStyle>
            <a:lvl1pPr marL="0" indent="0" algn="r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6662" y="2869896"/>
            <a:ext cx="1153850" cy="1090789"/>
          </a:xfrm>
        </p:spPr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3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143" y="2336873"/>
            <a:ext cx="4697134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2666" y="2336873"/>
            <a:ext cx="4698834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8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3" y="753230"/>
            <a:ext cx="9611359" cy="1080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115" y="2336874"/>
            <a:ext cx="4471162" cy="6931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146" y="3030009"/>
            <a:ext cx="4697131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18638" y="2336873"/>
            <a:ext cx="4472863" cy="69207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2667" y="3030009"/>
            <a:ext cx="469883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7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5" y="753227"/>
            <a:ext cx="9611355" cy="1080940"/>
          </a:xfrm>
        </p:spPr>
        <p:txBody>
          <a:bodyPr anchor="ctr">
            <a:normAutofit/>
          </a:bodyPr>
          <a:lstStyle>
            <a:lvl1pPr>
              <a:defRPr sz="35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4626" y="2336874"/>
            <a:ext cx="5606875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5" y="2336873"/>
            <a:ext cx="3789091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3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7" y="753228"/>
            <a:ext cx="9611353" cy="1080938"/>
          </a:xfrm>
        </p:spPr>
        <p:txBody>
          <a:bodyPr anchor="ctr">
            <a:normAutofit/>
          </a:bodyPr>
          <a:lstStyle>
            <a:lvl1pPr>
              <a:defRPr sz="35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7066" y="2336874"/>
            <a:ext cx="5424436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6" y="2336874"/>
            <a:ext cx="387524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8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0">
              <a:schemeClr val="bg2">
                <a:shade val="100000"/>
                <a:hueMod val="100000"/>
                <a:satMod val="110000"/>
                <a:lumMod val="130000"/>
              </a:schemeClr>
            </a:gs>
            <a:gs pos="0">
              <a:schemeClr val="tx1">
                <a:lumMod val="85000"/>
              </a:schemeClr>
            </a:gs>
            <a:gs pos="99000">
              <a:schemeClr val="tx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145" y="753228"/>
            <a:ext cx="9611357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145" y="2336873"/>
            <a:ext cx="9611357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9014" y="5936188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144" y="5936189"/>
            <a:ext cx="68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6662" y="753228"/>
            <a:ext cx="1153850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5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2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3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-access-calfire-forestry.hub.arcgis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re.ca.gov/what-we-do/grants/wildfire-prevention-grant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WPgrants@fire.ca.gov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hyperlink" Target="mailto:SouthernRegionGrants@fire.ca.gov" TargetMode="External"/><Relationship Id="rId4" Type="http://schemas.openxmlformats.org/officeDocument/2006/relationships/hyperlink" Target="mailto:CNRgrants@fire.ca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re.ca.gov/what-we-do/grants/wildfire-prevention-grant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0">
              <a:schemeClr val="bg2">
                <a:shade val="100000"/>
                <a:hueMod val="100000"/>
                <a:satMod val="110000"/>
                <a:lumMod val="130000"/>
              </a:schemeClr>
            </a:gs>
            <a:gs pos="0">
              <a:schemeClr val="tx1">
                <a:lumMod val="85000"/>
              </a:schemeClr>
            </a:gs>
            <a:gs pos="99000">
              <a:schemeClr val="tx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361">
            <a:off x="840424" y="4153342"/>
            <a:ext cx="2740113" cy="1826741"/>
          </a:xfrm>
          <a:prstGeom prst="rect">
            <a:avLst/>
          </a:prstGeom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3" name="Picture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271">
            <a:off x="9183004" y="3932685"/>
            <a:ext cx="2254054" cy="16905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90136"/>
            <a:ext cx="12188825" cy="1163060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ambria"/>
                <a:ea typeface="Cambria"/>
              </a:rPr>
              <a:t>CCI Wildfire Prevention Grants Workshop</a:t>
            </a:r>
            <a:br>
              <a:rPr lang="en-US" sz="4400" b="1" dirty="0">
                <a:latin typeface="Arial Nova" panose="020B05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Cambria"/>
                <a:ea typeface="Cambria"/>
              </a:rPr>
              <a:t>FY 2023-2024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348" y="147144"/>
            <a:ext cx="1160054" cy="1160054"/>
          </a:xfrm>
          <a:prstGeom prst="rect">
            <a:avLst/>
          </a:prstGeom>
        </p:spPr>
      </p:pic>
      <p:pic>
        <p:nvPicPr>
          <p:cNvPr id="17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9472">
            <a:off x="322975" y="3595281"/>
            <a:ext cx="2147111" cy="1426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8761">
            <a:off x="6974493" y="4002193"/>
            <a:ext cx="2996608" cy="19977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9" name="Pictur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6"/>
          <a:stretch/>
        </p:blipFill>
        <p:spPr>
          <a:xfrm rot="20878030">
            <a:off x="3617784" y="4016171"/>
            <a:ext cx="1774209" cy="19424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505">
            <a:off x="5158753" y="4222765"/>
            <a:ext cx="2683586" cy="201269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228601"/>
            <a:ext cx="1091065" cy="88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142" y="277834"/>
            <a:ext cx="9611357" cy="719990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Application Package Best</a:t>
            </a:r>
            <a:r>
              <a:rPr lang="en-US" sz="3200" b="1" baseline="0">
                <a:solidFill>
                  <a:schemeClr val="bg1"/>
                </a:solidFill>
                <a:latin typeface="Cambria"/>
                <a:ea typeface="Cambria"/>
                <a:cs typeface="Arial"/>
              </a:rPr>
              <a:t> Practices Wrap-Up</a:t>
            </a:r>
            <a:endParaRPr lang="en-US" sz="3200">
              <a:solidFill>
                <a:schemeClr val="bg1"/>
              </a:solidFill>
              <a:latin typeface="Cambria"/>
              <a:ea typeface="Cambria"/>
              <a:cs typeface="Arial"/>
            </a:endParaRPr>
          </a:p>
        </p:txBody>
      </p:sp>
      <p:sp>
        <p:nvSpPr>
          <p:cNvPr id="5" name="Content Placeholder 4" descr="Application process"/>
          <p:cNvSpPr>
            <a:spLocks noGrp="1"/>
          </p:cNvSpPr>
          <p:nvPr>
            <p:ph idx="4294967295"/>
          </p:nvPr>
        </p:nvSpPr>
        <p:spPr>
          <a:xfrm>
            <a:off x="0" y="1828800"/>
            <a:ext cx="9144000" cy="3657600"/>
          </a:xfrm>
        </p:spPr>
        <p:txBody>
          <a:bodyPr>
            <a:normAutofit/>
          </a:bodyPr>
          <a:lstStyle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/>
          </a:p>
          <a:p>
            <a:endParaRPr lang="en-US" sz="2000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734A05-A8D9-F548-A58B-9D690DF70D45}"/>
              </a:ext>
            </a:extLst>
          </p:cNvPr>
          <p:cNvSpPr txBox="1"/>
          <p:nvPr/>
        </p:nvSpPr>
        <p:spPr>
          <a:xfrm>
            <a:off x="426033" y="2085975"/>
            <a:ext cx="9821466" cy="23783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</a:rPr>
              <a:t>Report accurate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</a:rPr>
              <a:t>treatment 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acreage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Funding total should match across all forms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and submit early!</a:t>
            </a:r>
          </a:p>
          <a:p>
            <a:pPr lvl="1">
              <a:lnSpc>
                <a:spcPct val="150000"/>
              </a:lnSpc>
            </a:pP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E5FA4-B703-9749-1377-206F43F18DB0}"/>
              </a:ext>
            </a:extLst>
          </p:cNvPr>
          <p:cNvSpPr txBox="1"/>
          <p:nvPr/>
        </p:nvSpPr>
        <p:spPr>
          <a:xfrm>
            <a:off x="8130717" y="6400484"/>
            <a:ext cx="40356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Pages 7, 14, 30</a:t>
            </a:r>
          </a:p>
        </p:txBody>
      </p:sp>
    </p:spTree>
    <p:extLst>
      <p:ext uri="{BB962C8B-B14F-4D97-AF65-F5344CB8AC3E}">
        <p14:creationId xmlns:p14="http://schemas.microsoft.com/office/powerpoint/2010/main" val="19397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397537"/>
            <a:ext cx="8770054" cy="669263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Scope of Work</a:t>
            </a:r>
            <a:endParaRPr lang="en-US" sz="3200">
              <a:solidFill>
                <a:schemeClr val="bg1"/>
              </a:solidFill>
              <a:latin typeface="Cambria"/>
              <a:ea typeface="Cambria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0B864-98C9-6339-3F82-CEF8BF0BD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45" y="2046354"/>
            <a:ext cx="10291067" cy="45068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7965" indent="-227965">
              <a:lnSpc>
                <a:spcPct val="150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Project description 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165" lvl="1" indent="-227965">
              <a:lnSpc>
                <a:spcPct val="150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Include the number of acres to be treated for fuels reduction projects</a:t>
            </a:r>
          </a:p>
          <a:p>
            <a:pPr marL="227965" indent="-227965">
              <a:lnSpc>
                <a:spcPct val="150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Section I: Primary Activity Type</a:t>
            </a:r>
          </a:p>
          <a:p>
            <a:pPr marL="227965" indent="-227965">
              <a:lnSpc>
                <a:spcPct val="150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Section II: Degree of Risk</a:t>
            </a:r>
          </a:p>
          <a:p>
            <a:pPr marL="227965" indent="-227965">
              <a:lnSpc>
                <a:spcPct val="150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Section III: Community Support</a:t>
            </a:r>
          </a:p>
          <a:p>
            <a:pPr marL="227965" indent="-227965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65" indent="-227965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3C021E-44CA-ADD9-0689-7FE0A2EFF89A}"/>
              </a:ext>
            </a:extLst>
          </p:cNvPr>
          <p:cNvSpPr txBox="1"/>
          <p:nvPr/>
        </p:nvSpPr>
        <p:spPr>
          <a:xfrm>
            <a:off x="8069113" y="6400484"/>
            <a:ext cx="40972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Pages 7, 12, 13, 14</a:t>
            </a:r>
          </a:p>
        </p:txBody>
      </p:sp>
    </p:spTree>
    <p:extLst>
      <p:ext uri="{BB962C8B-B14F-4D97-AF65-F5344CB8AC3E}">
        <p14:creationId xmlns:p14="http://schemas.microsoft.com/office/powerpoint/2010/main" val="239158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1667" y="368635"/>
            <a:ext cx="8770053" cy="649225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Letters of Support &amp; Commitment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5051" y="2209800"/>
            <a:ext cx="9076132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Letters of Support </a:t>
            </a:r>
            <a:endParaRPr lang="en-US"/>
          </a:p>
          <a:p>
            <a:pPr marL="742315" lvl="1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Letter writer supports the project </a:t>
            </a:r>
            <a:endParaRPr lang="en-US" sz="2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315" lvl="1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Uploaded in Grants Portal</a:t>
            </a:r>
          </a:p>
          <a:p>
            <a:pPr marL="227965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Letters of Commitment 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Letter writer a partnering agency or collaborator</a:t>
            </a:r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Identify involvement and specific contributions</a:t>
            </a:r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Required for projects with matching funds or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A1716-89C3-2A73-0E7B-89C1D816F7ED}"/>
              </a:ext>
            </a:extLst>
          </p:cNvPr>
          <p:cNvSpPr txBox="1"/>
          <p:nvPr/>
        </p:nvSpPr>
        <p:spPr>
          <a:xfrm>
            <a:off x="8676353" y="6400484"/>
            <a:ext cx="34899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 14 </a:t>
            </a:r>
          </a:p>
        </p:txBody>
      </p:sp>
    </p:spTree>
    <p:extLst>
      <p:ext uri="{BB962C8B-B14F-4D97-AF65-F5344CB8AC3E}">
        <p14:creationId xmlns:p14="http://schemas.microsoft.com/office/powerpoint/2010/main" val="19830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35637"/>
            <a:ext cx="8770054" cy="707363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Scope of Work Continued…</a:t>
            </a:r>
            <a:endParaRPr lang="en-US" sz="3200">
              <a:solidFill>
                <a:schemeClr val="bg1"/>
              </a:solidFill>
              <a:latin typeface="Cambria"/>
              <a:ea typeface="Cambria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0B864-98C9-6339-3F82-CEF8BF0BD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IV: Project Implementation</a:t>
            </a:r>
            <a:endParaRPr lang="en-US" dirty="0"/>
          </a:p>
          <a:p>
            <a:pPr marL="227965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V: Administration</a:t>
            </a:r>
          </a:p>
          <a:p>
            <a:pPr marL="227965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VI: SOW Budget</a:t>
            </a:r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Narrative of costs</a:t>
            </a:r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 budget breakdown by category</a:t>
            </a:r>
          </a:p>
          <a:p>
            <a:pPr marL="227965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VII: California Climate Investments </a:t>
            </a:r>
          </a:p>
          <a:p>
            <a:pPr marL="227965" indent="-227965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92D1F3-C722-6E55-A5DF-8176D8C9A744}"/>
              </a:ext>
            </a:extLst>
          </p:cNvPr>
          <p:cNvSpPr txBox="1"/>
          <p:nvPr/>
        </p:nvSpPr>
        <p:spPr>
          <a:xfrm>
            <a:off x="8676353" y="6400484"/>
            <a:ext cx="34899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Pages 14-15</a:t>
            </a:r>
          </a:p>
        </p:txBody>
      </p:sp>
    </p:spTree>
    <p:extLst>
      <p:ext uri="{BB962C8B-B14F-4D97-AF65-F5344CB8AC3E}">
        <p14:creationId xmlns:p14="http://schemas.microsoft.com/office/powerpoint/2010/main" val="184190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87" y="381000"/>
            <a:ext cx="8991600" cy="685800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Budget</a:t>
            </a:r>
            <a:endParaRPr lang="en-US" sz="3200">
              <a:solidFill>
                <a:schemeClr val="bg1"/>
              </a:solidFill>
              <a:latin typeface="Cambria"/>
              <a:ea typeface="Cambria"/>
              <a:cs typeface="Arial"/>
            </a:endParaRPr>
          </a:p>
        </p:txBody>
      </p:sp>
      <p:sp>
        <p:nvSpPr>
          <p:cNvPr id="5" name="Content Placeholder 4" descr="Information on budget"/>
          <p:cNvSpPr>
            <a:spLocks noGrp="1"/>
          </p:cNvSpPr>
          <p:nvPr>
            <p:ph idx="1"/>
          </p:nvPr>
        </p:nvSpPr>
        <p:spPr>
          <a:xfrm>
            <a:off x="455612" y="1828800"/>
            <a:ext cx="9144000" cy="3657600"/>
          </a:xfrm>
        </p:spPr>
        <p:txBody>
          <a:bodyPr>
            <a:normAutofit/>
          </a:bodyPr>
          <a:lstStyle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/>
          </a:p>
          <a:p>
            <a:endParaRPr lang="en-US" sz="2000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12207-CC34-75D3-BDA7-EE31063A2836}"/>
              </a:ext>
            </a:extLst>
          </p:cNvPr>
          <p:cNvSpPr txBox="1"/>
          <p:nvPr/>
        </p:nvSpPr>
        <p:spPr>
          <a:xfrm>
            <a:off x="827254" y="2133600"/>
            <a:ext cx="9856669" cy="44558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correct budget categories</a:t>
            </a:r>
            <a:endParaRPr lang="en-US" sz="16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Supplies or Other &lt;$5,000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&gt;$5,000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Include CEQA/NEPA costs, if applicable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Acres must match application and SOW acres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Mileage rates cannot exceed IRS allowable rates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up to the penny.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budget narrative at the bottom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409CFD-A931-132B-AD59-1C84F8D11E4A}"/>
              </a:ext>
            </a:extLst>
          </p:cNvPr>
          <p:cNvSpPr txBox="1"/>
          <p:nvPr/>
        </p:nvSpPr>
        <p:spPr>
          <a:xfrm>
            <a:off x="7426669" y="6400484"/>
            <a:ext cx="47396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Pages 7, 20, 21, 24, 25</a:t>
            </a:r>
          </a:p>
        </p:txBody>
      </p:sp>
    </p:spTree>
    <p:extLst>
      <p:ext uri="{BB962C8B-B14F-4D97-AF65-F5344CB8AC3E}">
        <p14:creationId xmlns:p14="http://schemas.microsoft.com/office/powerpoint/2010/main" val="288282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87" y="381000"/>
            <a:ext cx="8991600" cy="685800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Goals</a:t>
            </a:r>
            <a:endParaRPr lang="en-US" sz="3200">
              <a:solidFill>
                <a:schemeClr val="bg1"/>
              </a:solidFill>
              <a:latin typeface="Cambria"/>
              <a:ea typeface="Cambria"/>
              <a:cs typeface="Arial"/>
            </a:endParaRPr>
          </a:p>
        </p:txBody>
      </p:sp>
      <p:sp>
        <p:nvSpPr>
          <p:cNvPr id="5" name="Content Placeholder 4" descr="Information on budget"/>
          <p:cNvSpPr>
            <a:spLocks noGrp="1"/>
          </p:cNvSpPr>
          <p:nvPr>
            <p:ph idx="1"/>
          </p:nvPr>
        </p:nvSpPr>
        <p:spPr>
          <a:xfrm>
            <a:off x="455612" y="1828800"/>
            <a:ext cx="9144000" cy="3657600"/>
          </a:xfrm>
        </p:spPr>
        <p:txBody>
          <a:bodyPr>
            <a:normAutofit/>
          </a:bodyPr>
          <a:lstStyle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/>
          </a:p>
          <a:p>
            <a:endParaRPr lang="en-US" sz="2000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12207-CC34-75D3-BDA7-EE31063A2836}"/>
              </a:ext>
            </a:extLst>
          </p:cNvPr>
          <p:cNvSpPr txBox="1"/>
          <p:nvPr/>
        </p:nvSpPr>
        <p:spPr>
          <a:xfrm>
            <a:off x="948774" y="2057400"/>
            <a:ext cx="5966804" cy="25978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Acres of Fuels Reduction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Acres of Prescribed Fire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Educational Events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Community Plans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F7DDFD-699B-B09E-B742-0ABA97A03606}"/>
              </a:ext>
            </a:extLst>
          </p:cNvPr>
          <p:cNvSpPr txBox="1"/>
          <p:nvPr/>
        </p:nvSpPr>
        <p:spPr>
          <a:xfrm>
            <a:off x="8676353" y="6400484"/>
            <a:ext cx="34899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 7</a:t>
            </a:r>
          </a:p>
        </p:txBody>
      </p:sp>
    </p:spTree>
    <p:extLst>
      <p:ext uri="{BB962C8B-B14F-4D97-AF65-F5344CB8AC3E}">
        <p14:creationId xmlns:p14="http://schemas.microsoft.com/office/powerpoint/2010/main" val="32109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1667" y="368635"/>
            <a:ext cx="8770053" cy="649225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California Environmental Quality Act (CEQA)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0628" y="2183389"/>
            <a:ext cx="10449025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Projects requiring CEQA review must provide documented compliance within 12 months from the grant execution. </a:t>
            </a:r>
            <a:endParaRPr lang="en-US">
              <a:solidFill>
                <a:schemeClr val="bg1"/>
              </a:solidFill>
            </a:endParaRPr>
          </a:p>
          <a:p>
            <a:pPr marL="227965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Groundwork cannot begin until </a:t>
            </a:r>
            <a:r>
              <a:rPr lang="en-US" sz="2600" b="1" i="1">
                <a:solidFill>
                  <a:schemeClr val="bg1"/>
                </a:solidFill>
                <a:latin typeface="Arial"/>
                <a:cs typeface="Arial"/>
              </a:rPr>
              <a:t>CEQA</a:t>
            </a: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 requirements have been completed. </a:t>
            </a:r>
            <a:endParaRPr lang="en-US" sz="2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65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Include CEQA</a:t>
            </a:r>
            <a:r>
              <a:rPr lang="en-US" sz="2600" b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 </a:t>
            </a:r>
            <a:r>
              <a:rPr lang="en-US" sz="260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costs into application package and budget.</a:t>
            </a:r>
          </a:p>
          <a:p>
            <a:pPr marL="227965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Coordinate with your local Unit Forester for further CEQA details.</a:t>
            </a:r>
            <a:endParaRPr lang="en-US" sz="26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B2A59-7301-C15F-44F5-F7FCCD48DD47}"/>
              </a:ext>
            </a:extLst>
          </p:cNvPr>
          <p:cNvSpPr txBox="1"/>
          <p:nvPr/>
        </p:nvSpPr>
        <p:spPr>
          <a:xfrm>
            <a:off x="7092247" y="6400484"/>
            <a:ext cx="50741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Pages 4, 6, 7, 9, 19, 26-28</a:t>
            </a:r>
          </a:p>
        </p:txBody>
      </p:sp>
    </p:spTree>
    <p:extLst>
      <p:ext uri="{BB962C8B-B14F-4D97-AF65-F5344CB8AC3E}">
        <p14:creationId xmlns:p14="http://schemas.microsoft.com/office/powerpoint/2010/main" val="80417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57200"/>
            <a:ext cx="8770053" cy="762000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>
                <a:latin typeface="Cambria"/>
                <a:ea typeface="Cambria"/>
                <a:cs typeface="Arial"/>
              </a:rPr>
              <a:t>Post Award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5662CA-3E4F-4CEA-9674-5670A37D2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158" y="2286000"/>
            <a:ext cx="9242076" cy="41148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7965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Advances</a:t>
            </a:r>
            <a:endParaRPr lang="en-US"/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eligibility and requirements in Procedural Guide</a:t>
            </a:r>
          </a:p>
          <a:p>
            <a:pPr marL="227965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Progress and Final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acres and data</a:t>
            </a:r>
          </a:p>
          <a:p>
            <a:pPr marL="227965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Project photos; pre and post work </a:t>
            </a:r>
            <a:endParaRPr lang="en-US" sz="2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668DF-EEA9-980C-D471-7770B386186B}"/>
              </a:ext>
            </a:extLst>
          </p:cNvPr>
          <p:cNvSpPr txBox="1"/>
          <p:nvPr/>
        </p:nvSpPr>
        <p:spPr>
          <a:xfrm>
            <a:off x="8209922" y="6400484"/>
            <a:ext cx="39564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Pages 7, 8, 9, 23</a:t>
            </a:r>
          </a:p>
        </p:txBody>
      </p:sp>
    </p:spTree>
    <p:extLst>
      <p:ext uri="{BB962C8B-B14F-4D97-AF65-F5344CB8AC3E}">
        <p14:creationId xmlns:p14="http://schemas.microsoft.com/office/powerpoint/2010/main" val="177489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0">
              <a:schemeClr val="bg2">
                <a:shade val="100000"/>
                <a:hueMod val="100000"/>
                <a:satMod val="110000"/>
                <a:lumMod val="130000"/>
              </a:schemeClr>
            </a:gs>
            <a:gs pos="0">
              <a:schemeClr val="tx1">
                <a:lumMod val="85000"/>
              </a:schemeClr>
            </a:gs>
            <a:gs pos="99000">
              <a:schemeClr val="tx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78289"/>
            <a:ext cx="8770053" cy="685800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400" b="1" dirty="0">
                <a:latin typeface="Cambria"/>
                <a:ea typeface="Cambria"/>
                <a:cs typeface="Arial"/>
              </a:rPr>
              <a:t>New for FY 2023-2024 Project Mapping Program</a:t>
            </a:r>
            <a:r>
              <a:rPr lang="en-US" sz="3200" b="1" dirty="0">
                <a:latin typeface="Cambria"/>
                <a:ea typeface="Cambria"/>
                <a:cs typeface="Arial"/>
              </a:rPr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919" y="2209800"/>
            <a:ext cx="10022527" cy="44747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7965" indent="-227965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Eliminated Project Influence Zone (PIZ) polygon requirement</a:t>
            </a:r>
            <a:endParaRPr lang="en-US" dirty="0"/>
          </a:p>
          <a:p>
            <a:pPr marL="227965" indent="-227965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Fuels reduction projects required to submit a </a:t>
            </a:r>
            <a:r>
              <a:rPr lang="en-US" sz="2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Geopoint</a:t>
            </a:r>
            <a:r>
              <a:rPr lang="en-US" sz="2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Treatment polygon(s) </a:t>
            </a:r>
          </a:p>
          <a:p>
            <a:pPr marL="227965" indent="-227965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Planning and education projects will submit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Geopoint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22386B-BE3D-8923-2193-E07B8F3553F9}"/>
              </a:ext>
            </a:extLst>
          </p:cNvPr>
          <p:cNvSpPr txBox="1"/>
          <p:nvPr/>
        </p:nvSpPr>
        <p:spPr>
          <a:xfrm>
            <a:off x="7013042" y="6400484"/>
            <a:ext cx="51533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Pages 16, 17, 32, 36, 37, 38</a:t>
            </a:r>
          </a:p>
        </p:txBody>
      </p:sp>
    </p:spTree>
    <p:extLst>
      <p:ext uri="{BB962C8B-B14F-4D97-AF65-F5344CB8AC3E}">
        <p14:creationId xmlns:p14="http://schemas.microsoft.com/office/powerpoint/2010/main" val="269359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72257" y="381000"/>
            <a:ext cx="8770053" cy="567613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600" b="1">
                <a:latin typeface="Cambria"/>
                <a:ea typeface="Cambria"/>
                <a:cs typeface="Arial"/>
              </a:rPr>
              <a:t>Project Mapping Program</a:t>
            </a:r>
            <a:endParaRPr lang="en-US" sz="4400" b="1">
              <a:latin typeface="Cambria"/>
              <a:ea typeface="Cambria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72257" y="2203174"/>
            <a:ext cx="10856226" cy="380305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7965" indent="-227965">
              <a:buFont typeface="Wingdings" panose="05000000000000000000" pitchFamily="2" charset="2"/>
              <a:buChar char="Ø"/>
            </a:pPr>
            <a:r>
              <a:rPr lang="en-US" sz="2600" b="1" u="sng" dirty="0">
                <a:solidFill>
                  <a:schemeClr val="bg1"/>
                </a:solidFill>
                <a:latin typeface="Arial"/>
                <a:cs typeface="Arial"/>
              </a:rPr>
              <a:t>All</a:t>
            </a: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 projects must submit a </a:t>
            </a:r>
            <a:r>
              <a:rPr lang="en-US" sz="2600" dirty="0" err="1">
                <a:solidFill>
                  <a:schemeClr val="bg1"/>
                </a:solidFill>
                <a:latin typeface="Arial"/>
                <a:cs typeface="Arial"/>
              </a:rPr>
              <a:t>Geopoint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 marL="685165" lvl="1" indent="-227965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Geopoint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should be the center of your project</a:t>
            </a:r>
            <a:b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</a:b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65" indent="-227965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Fuels Reduction projects require a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Geopoint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Treatment polygon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</a:p>
          <a:p>
            <a:pPr marL="685165" lvl="1" indent="-227965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Drawing a polygon for the entire state of California is not acceptable</a:t>
            </a:r>
            <a:b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</a:b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65" indent="-227965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Request access: </a:t>
            </a:r>
            <a:r>
              <a:rPr lang="en-US" sz="2800" dirty="0">
                <a:solidFill>
                  <a:srgbClr val="C00000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Mapping Program</a:t>
            </a:r>
            <a:endParaRPr lang="en-US" sz="28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08BDFB-2AFC-7706-4466-1ADE6C1477F9}"/>
              </a:ext>
            </a:extLst>
          </p:cNvPr>
          <p:cNvSpPr txBox="1"/>
          <p:nvPr/>
        </p:nvSpPr>
        <p:spPr>
          <a:xfrm>
            <a:off x="7083446" y="6400484"/>
            <a:ext cx="50829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Pages 16, 17, 32, 36, 37, 38 </a:t>
            </a:r>
          </a:p>
        </p:txBody>
      </p:sp>
    </p:spTree>
    <p:extLst>
      <p:ext uri="{BB962C8B-B14F-4D97-AF65-F5344CB8AC3E}">
        <p14:creationId xmlns:p14="http://schemas.microsoft.com/office/powerpoint/2010/main" val="11628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57200"/>
            <a:ext cx="8770054" cy="762000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>
                <a:latin typeface="Cambria"/>
                <a:ea typeface="Cambria"/>
                <a:cs typeface="Arial"/>
              </a:rPr>
              <a:t>Wildfire Prevention Grants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412" y="1447800"/>
            <a:ext cx="8438024" cy="4953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65" indent="-227965"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Reduction of Greenhouse Gas Emissions</a:t>
            </a:r>
            <a:endParaRPr lang="en-US" sz="2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165" lvl="1" indent="-227965"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Fewer wildfires</a:t>
            </a:r>
          </a:p>
          <a:p>
            <a:pPr marL="685165" lvl="1" indent="-227965"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in total acres burned</a:t>
            </a:r>
          </a:p>
          <a:p>
            <a:pPr marL="685165" lvl="1" indent="-227965"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Structures not damaged or destroyed by wildfire</a:t>
            </a:r>
            <a:br>
              <a:rPr lang="en-US" sz="2600">
                <a:solidFill>
                  <a:schemeClr val="bg1"/>
                </a:solidFill>
                <a:latin typeface="Arial"/>
                <a:cs typeface="Arial"/>
              </a:rPr>
            </a:br>
            <a:endParaRPr lang="en-US" sz="2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65" indent="-227965"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Benefits low-Income and disadvantaged communities</a:t>
            </a:r>
            <a:br>
              <a:rPr lang="en-US" sz="2600">
                <a:solidFill>
                  <a:schemeClr val="bg1"/>
                </a:solidFill>
                <a:latin typeface="Arial"/>
                <a:cs typeface="Arial"/>
              </a:rPr>
            </a:br>
            <a:endParaRPr lang="en-US" sz="2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65" indent="-227965"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Protection of people, structures, and communities</a:t>
            </a:r>
          </a:p>
          <a:p>
            <a:pPr marL="227965" indent="-227965"/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7C21A7-C429-BC37-4B4C-A1F34706C8C0}"/>
              </a:ext>
            </a:extLst>
          </p:cNvPr>
          <p:cNvSpPr txBox="1"/>
          <p:nvPr/>
        </p:nvSpPr>
        <p:spPr>
          <a:xfrm>
            <a:off x="8676353" y="6400484"/>
            <a:ext cx="34899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 2</a:t>
            </a:r>
          </a:p>
        </p:txBody>
      </p:sp>
    </p:spTree>
    <p:extLst>
      <p:ext uri="{BB962C8B-B14F-4D97-AF65-F5344CB8AC3E}">
        <p14:creationId xmlns:p14="http://schemas.microsoft.com/office/powerpoint/2010/main" val="309313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59" y="457201"/>
            <a:ext cx="8770053" cy="567614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600" b="1">
                <a:latin typeface="Cambria"/>
                <a:ea typeface="Cambria"/>
                <a:cs typeface="Arial"/>
              </a:rPr>
              <a:t>Review and Award  Process</a:t>
            </a:r>
            <a:endParaRPr lang="en-US" sz="4400" b="1">
              <a:latin typeface="Cambria"/>
              <a:ea typeface="Cambria"/>
              <a:cs typeface="Arial"/>
            </a:endParaRPr>
          </a:p>
        </p:txBody>
      </p:sp>
      <p:sp>
        <p:nvSpPr>
          <p:cNvPr id="6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7496" y="1551106"/>
            <a:ext cx="18288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sz="1800">
                <a:solidFill>
                  <a:schemeClr val="bg1"/>
                </a:solidFill>
              </a:rPr>
              <a:t>Review of Applications</a:t>
            </a:r>
          </a:p>
        </p:txBody>
      </p:sp>
      <p:sp>
        <p:nvSpPr>
          <p:cNvPr id="12" name="Rectangle: Rounded Corners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896" y="1551106"/>
            <a:ext cx="17526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Final date to submit grant applications and Project Mapping Program</a:t>
            </a:r>
          </a:p>
        </p:txBody>
      </p:sp>
      <p:sp>
        <p:nvSpPr>
          <p:cNvPr id="7" name="Rectangle: Rounded Corners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38296" y="1322506"/>
            <a:ext cx="1981200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Unsuccessful Applicants Notified</a:t>
            </a:r>
          </a:p>
        </p:txBody>
      </p:sp>
      <p:sp>
        <p:nvSpPr>
          <p:cNvPr id="9" name="Rectangle: Rounded Corners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38296" y="2764345"/>
            <a:ext cx="1981200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Successful Applicants Notified to Receive Grant</a:t>
            </a:r>
          </a:p>
        </p:txBody>
      </p:sp>
      <p:sp>
        <p:nvSpPr>
          <p:cNvPr id="21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914496" y="4394664"/>
            <a:ext cx="18288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797" indent="-342797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>
                <a:solidFill>
                  <a:schemeClr val="bg1"/>
                </a:solidFill>
              </a:rPr>
              <a:t>Grant Agreements Issued</a:t>
            </a:r>
          </a:p>
        </p:txBody>
      </p:sp>
      <p:sp>
        <p:nvSpPr>
          <p:cNvPr id="10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247496" y="4406094"/>
            <a:ext cx="18288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797" indent="-342797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>
                <a:solidFill>
                  <a:schemeClr val="bg1"/>
                </a:solidFill>
              </a:rPr>
              <a:t>Grant Agreements Executed</a:t>
            </a:r>
          </a:p>
        </p:txBody>
      </p:sp>
      <p:sp>
        <p:nvSpPr>
          <p:cNvPr id="11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32896" y="4394664"/>
            <a:ext cx="18288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797" indent="-342797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>
                <a:solidFill>
                  <a:schemeClr val="bg1"/>
                </a:solidFill>
              </a:rPr>
              <a:t>Grantees May Start Working on Project</a:t>
            </a:r>
          </a:p>
        </p:txBody>
      </p:sp>
      <p:sp>
        <p:nvSpPr>
          <p:cNvPr id="16" name="Arrow: Righ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37896" y="2389306"/>
            <a:ext cx="533400" cy="15240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582104">
            <a:off x="5192790" y="1985892"/>
            <a:ext cx="533400" cy="15240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11679">
            <a:off x="5192792" y="2524263"/>
            <a:ext cx="533400" cy="15240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604885" y="5225655"/>
            <a:ext cx="533400" cy="15240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905096" y="528989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5256266" y="5214047"/>
            <a:ext cx="533400" cy="152399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562196" y="3846204"/>
            <a:ext cx="533400" cy="15240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936F10-2892-02CC-B2F9-983992FF59EF}"/>
              </a:ext>
            </a:extLst>
          </p:cNvPr>
          <p:cNvSpPr txBox="1"/>
          <p:nvPr/>
        </p:nvSpPr>
        <p:spPr>
          <a:xfrm>
            <a:off x="8676353" y="6400484"/>
            <a:ext cx="34899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Pages 15-18</a:t>
            </a:r>
          </a:p>
        </p:txBody>
      </p:sp>
    </p:spTree>
    <p:extLst>
      <p:ext uri="{BB962C8B-B14F-4D97-AF65-F5344CB8AC3E}">
        <p14:creationId xmlns:p14="http://schemas.microsoft.com/office/powerpoint/2010/main" val="157430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 descr="Office Hours"/>
          <p:cNvSpPr>
            <a:spLocks noGrp="1"/>
          </p:cNvSpPr>
          <p:nvPr>
            <p:ph idx="1"/>
          </p:nvPr>
        </p:nvSpPr>
        <p:spPr>
          <a:xfrm>
            <a:off x="655905" y="2362200"/>
            <a:ext cx="8594429" cy="3728373"/>
          </a:xfrm>
        </p:spPr>
        <p:txBody>
          <a:bodyPr>
            <a:normAutofit/>
          </a:bodyPr>
          <a:lstStyle/>
          <a:p>
            <a:pPr lvl="1"/>
            <a:endParaRPr lang="en-US">
              <a:solidFill>
                <a:schemeClr val="bg1"/>
              </a:solidFill>
            </a:endParaRPr>
          </a:p>
          <a:p>
            <a:pPr marL="457063" lvl="1" indent="0">
              <a:buNone/>
            </a:pPr>
            <a:endParaRPr lang="en-US">
              <a:solidFill>
                <a:srgbClr val="0000FF"/>
              </a:solidFill>
            </a:endParaRPr>
          </a:p>
          <a:p>
            <a:pPr marL="457063" lvl="1" indent="0">
              <a:buNone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9C0B69C-B7D0-9089-63E2-8A1CA5C389ED}"/>
              </a:ext>
            </a:extLst>
          </p:cNvPr>
          <p:cNvSpPr txBox="1">
            <a:spLocks/>
          </p:cNvSpPr>
          <p:nvPr/>
        </p:nvSpPr>
        <p:spPr>
          <a:xfrm>
            <a:off x="808305" y="1819117"/>
            <a:ext cx="8612029" cy="47407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2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165" lvl="1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Virtual “Office Hours” for additional help</a:t>
            </a:r>
          </a:p>
          <a:p>
            <a:pPr marL="1142365" lvl="2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 and topics posted on our website</a:t>
            </a:r>
          </a:p>
          <a:p>
            <a:pPr marL="1142365" lvl="2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10:00 am – 11:00 am 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165" lvl="1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November 29</a:t>
            </a:r>
            <a:r>
              <a:rPr lang="en-US" sz="2400" baseline="30000" dirty="0">
                <a:solidFill>
                  <a:schemeClr val="bg1"/>
                </a:solidFill>
                <a:latin typeface="Arial"/>
                <a:cs typeface="Arial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: </a:t>
            </a:r>
            <a:r>
              <a:rPr lang="en-US" sz="2400" i="1" dirty="0">
                <a:solidFill>
                  <a:schemeClr val="bg1"/>
                </a:solidFill>
                <a:latin typeface="Arial"/>
                <a:cs typeface="Arial"/>
              </a:rPr>
              <a:t>Budget</a:t>
            </a:r>
          </a:p>
          <a:p>
            <a:pPr marL="685165" lvl="1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December 6</a:t>
            </a:r>
            <a:r>
              <a:rPr lang="en-US" sz="2400" baseline="30000" dirty="0">
                <a:solidFill>
                  <a:schemeClr val="bg1"/>
                </a:solidFill>
                <a:latin typeface="Arial"/>
                <a:cs typeface="Arial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en-US" sz="2400" i="1" dirty="0">
                <a:solidFill>
                  <a:schemeClr val="bg1"/>
                </a:solidFill>
                <a:latin typeface="Arial"/>
                <a:cs typeface="Arial"/>
              </a:rPr>
              <a:t>Application and Scope of Work</a:t>
            </a:r>
          </a:p>
          <a:p>
            <a:pPr marL="685165" lvl="1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December 13</a:t>
            </a:r>
            <a:r>
              <a:rPr lang="en-US" sz="2400" baseline="30000" dirty="0">
                <a:solidFill>
                  <a:schemeClr val="bg1"/>
                </a:solidFill>
                <a:latin typeface="Arial"/>
                <a:cs typeface="Arial"/>
              </a:rPr>
              <a:t>th 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: All Topics</a:t>
            </a:r>
          </a:p>
          <a:p>
            <a:pPr marL="685165" lvl="1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December 20</a:t>
            </a:r>
            <a:r>
              <a:rPr lang="en-US" sz="2400" baseline="30000" dirty="0">
                <a:solidFill>
                  <a:schemeClr val="bg1"/>
                </a:solidFill>
                <a:latin typeface="Arial"/>
                <a:cs typeface="Arial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: </a:t>
            </a:r>
            <a:r>
              <a:rPr lang="en-US" sz="2400" i="1" dirty="0">
                <a:solidFill>
                  <a:schemeClr val="bg1"/>
                </a:solidFill>
                <a:latin typeface="Arial"/>
                <a:cs typeface="Arial"/>
              </a:rPr>
              <a:t>Project Mapping Program</a:t>
            </a:r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165" lvl="1" indent="-227965"/>
            <a:endParaRPr lang="en-US" dirty="0">
              <a:solidFill>
                <a:srgbClr val="0000FF"/>
              </a:solidFill>
            </a:endParaRPr>
          </a:p>
          <a:p>
            <a:pPr marL="685165" lvl="1" indent="-227965"/>
            <a:endParaRPr lang="en-US" dirty="0">
              <a:solidFill>
                <a:srgbClr val="0000FF"/>
              </a:solidFill>
            </a:endParaRPr>
          </a:p>
          <a:p>
            <a:pPr marL="685165" lvl="1" indent="-227965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>
          <a:xfrm>
            <a:off x="540618" y="304800"/>
            <a:ext cx="8867508" cy="609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063" rtl="0" eaLnBrk="1" latinLnBrk="0" hangingPunct="1">
              <a:spcBef>
                <a:spcPct val="0"/>
              </a:spcBef>
              <a:buNone/>
              <a:defRPr sz="3599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ea typeface="Cambria"/>
                <a:cs typeface="Arial"/>
              </a:rPr>
              <a:t>Office Hours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/>
              <a:ea typeface="Cambri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309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5905" y="2247754"/>
            <a:ext cx="8594429" cy="38428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 FIRE Wildfire Prevention Grants Website</a:t>
            </a:r>
            <a:endParaRPr lang="en-US" sz="24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www.fire.ca.gov/what-we-do/grants/wildfire-prevention-grants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2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How to apply, tutorials, links, and user guides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Portal solicitation link</a:t>
            </a:r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Procedural Guide</a:t>
            </a:r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recording and slides</a:t>
            </a:r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Local CAL FIRE Unit Contact List</a:t>
            </a:r>
          </a:p>
          <a:p>
            <a:pPr marL="685165" lvl="1" indent="-227965"/>
            <a:endParaRPr lang="en-US" dirty="0">
              <a:solidFill>
                <a:srgbClr val="0000FF"/>
              </a:solidFill>
            </a:endParaRPr>
          </a:p>
          <a:p>
            <a:pPr marL="685165" lvl="1" indent="-227965"/>
            <a:endParaRPr lang="en-US" dirty="0">
              <a:solidFill>
                <a:srgbClr val="0000FF"/>
              </a:solidFill>
            </a:endParaRPr>
          </a:p>
          <a:p>
            <a:pPr marL="685165" lvl="1" indent="-227965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>
          <a:xfrm>
            <a:off x="540618" y="304800"/>
            <a:ext cx="8867508" cy="609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063" rtl="0" eaLnBrk="1" latinLnBrk="0" hangingPunct="1">
              <a:spcBef>
                <a:spcPct val="0"/>
              </a:spcBef>
              <a:buNone/>
              <a:defRPr sz="3599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ea typeface="Cambria"/>
                <a:cs typeface="Arial"/>
              </a:rPr>
              <a:t>Resources</a:t>
            </a: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/>
              <a:ea typeface="Cambri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760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0819" y="497534"/>
            <a:ext cx="4365385" cy="721666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Conclusion</a:t>
            </a:r>
            <a:endParaRPr lang="en-US">
              <a:solidFill>
                <a:schemeClr val="bg1"/>
              </a:solidFill>
              <a:latin typeface="Cambria"/>
              <a:ea typeface="Cambria"/>
              <a:cs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62" y="2209800"/>
            <a:ext cx="6300431" cy="4003679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We encourage applicants to email questions to:</a:t>
            </a:r>
          </a:p>
          <a:p>
            <a:pPr marL="456565" lvl="1">
              <a:spcBef>
                <a:spcPts val="600"/>
              </a:spcBef>
            </a:pPr>
            <a:r>
              <a:rPr lang="en-US" sz="2000" dirty="0">
                <a:solidFill>
                  <a:srgbClr val="3333FF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WPgrants@fire.ca.gov</a:t>
            </a:r>
            <a:endParaRPr lang="en-US" sz="2000" dirty="0">
              <a:solidFill>
                <a:srgbClr val="3333FF"/>
              </a:solidFill>
              <a:latin typeface="Arial"/>
              <a:cs typeface="Arial"/>
            </a:endParaRPr>
          </a:p>
          <a:p>
            <a:pPr marL="456565" lvl="1"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3333FF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CNRgrants@fire.ca.gov</a:t>
            </a:r>
            <a:r>
              <a:rPr lang="en-US" sz="200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3333FF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SouthernRegionGrants@fire.ca.gov</a:t>
            </a:r>
            <a:endParaRPr lang="en-US" sz="2000" dirty="0">
              <a:solidFill>
                <a:srgbClr val="3333FF"/>
              </a:solidFill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Thank you for your commitment to fire prevention and attending the CCI Wildfire Prevention Grants Workshop!</a:t>
            </a:r>
            <a:br>
              <a:rPr lang="en-US" sz="2000" dirty="0">
                <a:latin typeface="Arial"/>
                <a:cs typeface="Arial"/>
              </a:rPr>
            </a:b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Q&amp;A</a:t>
            </a:r>
          </a:p>
          <a:p>
            <a:endParaRPr lang="en-US" sz="3200"/>
          </a:p>
        </p:txBody>
      </p:sp>
      <p:pic>
        <p:nvPicPr>
          <p:cNvPr id="2" name="Picture 1" descr="CAL FIRE Media Pictur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702" y="497534"/>
            <a:ext cx="5085949" cy="419100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101600"/>
          </a:effectLst>
        </p:spPr>
      </p:pic>
      <p:sp>
        <p:nvSpPr>
          <p:cNvPr id="3" name="TextBox 2"/>
          <p:cNvSpPr txBox="1"/>
          <p:nvPr/>
        </p:nvSpPr>
        <p:spPr>
          <a:xfrm>
            <a:off x="6230287" y="4815558"/>
            <a:ext cx="5570539" cy="1077218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Remember, only</a:t>
            </a:r>
            <a:r>
              <a:rPr lang="en-US" sz="320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3200" b="1" i="1">
                <a:solidFill>
                  <a:schemeClr val="bg1"/>
                </a:solidFill>
                <a:latin typeface="Arial"/>
                <a:cs typeface="Arial"/>
              </a:rPr>
              <a:t>YOU</a:t>
            </a:r>
            <a:r>
              <a:rPr lang="en-US" sz="3200" b="1">
                <a:latin typeface="Arial"/>
                <a:cs typeface="Arial"/>
              </a:rPr>
              <a:t> </a:t>
            </a:r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can</a:t>
            </a:r>
            <a:r>
              <a:rPr lang="en-US" sz="3200" b="1">
                <a:latin typeface="Arial"/>
                <a:cs typeface="Arial"/>
              </a:rPr>
              <a:t> </a:t>
            </a:r>
            <a:endParaRPr lang="en-US"/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wildfires!</a:t>
            </a:r>
          </a:p>
        </p:txBody>
      </p:sp>
    </p:spTree>
    <p:extLst>
      <p:ext uri="{BB962C8B-B14F-4D97-AF65-F5344CB8AC3E}">
        <p14:creationId xmlns:p14="http://schemas.microsoft.com/office/powerpoint/2010/main" val="27072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381000"/>
            <a:ext cx="8770053" cy="685800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>
                <a:latin typeface="Cambria"/>
                <a:ea typeface="Cambria"/>
                <a:cs typeface="Arial"/>
              </a:rPr>
              <a:t>Grant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286000"/>
            <a:ext cx="7017454" cy="3276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000">
                <a:solidFill>
                  <a:schemeClr val="bg1"/>
                </a:solidFill>
                <a:latin typeface="Arial"/>
                <a:cs typeface="Arial"/>
              </a:rPr>
              <a:t>Activity Types:</a:t>
            </a:r>
          </a:p>
          <a:p>
            <a:pPr marL="227965" indent="0">
              <a:buFont typeface="Wingdings" panose="05000000000000000000" pitchFamily="2" charset="2"/>
              <a:buChar char="Ø"/>
            </a:pPr>
            <a:r>
              <a:rPr lang="en-US" sz="3000">
                <a:solidFill>
                  <a:schemeClr val="bg1"/>
                </a:solidFill>
                <a:latin typeface="Arial"/>
                <a:cs typeface="Arial"/>
              </a:rPr>
              <a:t>Hazardous Fuels Reduction</a:t>
            </a:r>
          </a:p>
          <a:p>
            <a:pPr marL="227965" indent="0">
              <a:buFont typeface="Wingdings" panose="05000000000000000000" pitchFamily="2" charset="2"/>
              <a:buChar char="Ø"/>
            </a:pPr>
            <a:r>
              <a:rPr lang="en-US" sz="3000">
                <a:solidFill>
                  <a:schemeClr val="bg1"/>
                </a:solidFill>
                <a:latin typeface="Arial"/>
                <a:cs typeface="Arial"/>
              </a:rPr>
              <a:t>Wildfire Prevention Planning</a:t>
            </a:r>
          </a:p>
          <a:p>
            <a:pPr marL="227965" indent="0">
              <a:buFont typeface="Wingdings" panose="05000000000000000000" pitchFamily="2" charset="2"/>
              <a:buChar char="Ø"/>
            </a:pPr>
            <a:r>
              <a:rPr lang="en-US" sz="3000">
                <a:solidFill>
                  <a:schemeClr val="bg1"/>
                </a:solidFill>
                <a:latin typeface="Arial"/>
                <a:cs typeface="Arial"/>
              </a:rPr>
              <a:t>Wildfire Prevention Education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3F6057-E892-A18B-6FA0-32D6C89CE892}"/>
              </a:ext>
            </a:extLst>
          </p:cNvPr>
          <p:cNvSpPr txBox="1"/>
          <p:nvPr/>
        </p:nvSpPr>
        <p:spPr>
          <a:xfrm>
            <a:off x="8676353" y="6400484"/>
            <a:ext cx="34899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Pages 2-3</a:t>
            </a:r>
          </a:p>
        </p:txBody>
      </p:sp>
    </p:spTree>
    <p:extLst>
      <p:ext uri="{BB962C8B-B14F-4D97-AF65-F5344CB8AC3E}">
        <p14:creationId xmlns:p14="http://schemas.microsoft.com/office/powerpoint/2010/main" val="205131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381000"/>
            <a:ext cx="8770053" cy="668789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>
                <a:latin typeface="Cambria"/>
                <a:ea typeface="Cambria"/>
                <a:cs typeface="Arial"/>
              </a:rPr>
              <a:t>Prescribed Grazing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958" y="2286000"/>
            <a:ext cx="10688968" cy="41117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800">
                <a:solidFill>
                  <a:schemeClr val="bg1"/>
                </a:solidFill>
                <a:latin typeface="Arial"/>
                <a:ea typeface="Times New Roman" panose="02020603050405020304" pitchFamily="18" charset="0"/>
                <a:cs typeface="Arial"/>
              </a:rPr>
              <a:t>Eligible activity under Hazardous Fuels Reduction</a:t>
            </a:r>
            <a:endParaRPr lang="en-US" sz="2800" u="none" strike="noStrike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7965" indent="-227965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800" u="none" strike="noStrike">
                <a:solidFill>
                  <a:schemeClr val="bg1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Projects with a grazing component must be seasonal and temporar</a:t>
            </a:r>
            <a:r>
              <a:rPr lang="en-US" sz="2800">
                <a:solidFill>
                  <a:schemeClr val="bg1"/>
                </a:solidFill>
                <a:latin typeface="Arial"/>
                <a:ea typeface="Times New Roman" panose="02020603050405020304" pitchFamily="18" charset="0"/>
                <a:cs typeface="Arial"/>
              </a:rPr>
              <a:t>y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7965" indent="-227965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800">
                <a:solidFill>
                  <a:schemeClr val="bg1"/>
                </a:solidFill>
                <a:latin typeface="Arial"/>
                <a:ea typeface="Times New Roman" panose="02020603050405020304" pitchFamily="18" charset="0"/>
                <a:cs typeface="Arial"/>
              </a:rPr>
              <a:t>Infrastructure</a:t>
            </a:r>
            <a:r>
              <a:rPr lang="en-US" sz="2800" u="none" strike="noStrike">
                <a:solidFill>
                  <a:schemeClr val="bg1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 must be temporary</a:t>
            </a:r>
            <a:endParaRPr lang="en-US" sz="2800" u="none" strike="noStrike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7965" indent="-227965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800" u="none" strike="noStrike">
                <a:solidFill>
                  <a:schemeClr val="bg1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Consistent with increasing the protection of people, structures, </a:t>
            </a:r>
            <a:r>
              <a:rPr lang="en-US" sz="2800">
                <a:solidFill>
                  <a:schemeClr val="bg1"/>
                </a:solidFill>
                <a:latin typeface="Arial"/>
                <a:ea typeface="Times New Roman" panose="02020603050405020304" pitchFamily="18" charset="0"/>
                <a:cs typeface="Arial"/>
              </a:rPr>
              <a:t>and communities</a:t>
            </a:r>
            <a:endParaRPr lang="en-US" sz="28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0EB5BF-640F-ED45-6DD2-B442AB5EA2E1}"/>
              </a:ext>
            </a:extLst>
          </p:cNvPr>
          <p:cNvSpPr txBox="1"/>
          <p:nvPr/>
        </p:nvSpPr>
        <p:spPr>
          <a:xfrm>
            <a:off x="8676353" y="6400484"/>
            <a:ext cx="34899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 3</a:t>
            </a:r>
          </a:p>
        </p:txBody>
      </p:sp>
    </p:spTree>
    <p:extLst>
      <p:ext uri="{BB962C8B-B14F-4D97-AF65-F5344CB8AC3E}">
        <p14:creationId xmlns:p14="http://schemas.microsoft.com/office/powerpoint/2010/main" val="420916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32" y="381000"/>
            <a:ext cx="8752980" cy="685800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>
                <a:latin typeface="Cambria"/>
                <a:ea typeface="Cambria"/>
                <a:cs typeface="Arial"/>
              </a:rPr>
              <a:t>Eligible Applicants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2178554"/>
            <a:ext cx="8594429" cy="43348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7965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State and Federal Agencies</a:t>
            </a:r>
            <a:endParaRPr lang="en-US" sz="2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65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Native American Tribes</a:t>
            </a:r>
            <a:endParaRPr lang="en-US" sz="2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65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u="none" strike="noStrike">
                <a:solidFill>
                  <a:schemeClr val="bg1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Joint Powers Authority (JPA)</a:t>
            </a:r>
            <a:endParaRPr lang="en-US" sz="2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65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Local government and special districts</a:t>
            </a:r>
            <a:endParaRPr lang="en-US" sz="2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65" lvl="0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Non-profit organizations with a 501</a:t>
            </a:r>
            <a:r>
              <a:rPr lang="en-US" sz="2600" baseline="30000">
                <a:solidFill>
                  <a:schemeClr val="bg1"/>
                </a:solidFill>
                <a:latin typeface="Arial"/>
                <a:cs typeface="Arial"/>
              </a:rPr>
              <a:t>(c)3</a:t>
            </a:r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 designation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5B6F4D-12E1-D176-A53F-3D984C3EA12C}"/>
              </a:ext>
            </a:extLst>
          </p:cNvPr>
          <p:cNvSpPr txBox="1"/>
          <p:nvPr/>
        </p:nvSpPr>
        <p:spPr>
          <a:xfrm>
            <a:off x="8676353" y="6400484"/>
            <a:ext cx="34899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 4</a:t>
            </a:r>
          </a:p>
        </p:txBody>
      </p:sp>
    </p:spTree>
    <p:extLst>
      <p:ext uri="{BB962C8B-B14F-4D97-AF65-F5344CB8AC3E}">
        <p14:creationId xmlns:p14="http://schemas.microsoft.com/office/powerpoint/2010/main" val="123936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0">
              <a:schemeClr val="bg2">
                <a:shade val="100000"/>
                <a:hueMod val="100000"/>
                <a:satMod val="110000"/>
                <a:lumMod val="130000"/>
              </a:schemeClr>
            </a:gs>
            <a:gs pos="0">
              <a:schemeClr val="tx1">
                <a:lumMod val="85000"/>
              </a:schemeClr>
            </a:gs>
            <a:gs pos="99000">
              <a:schemeClr val="tx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381000"/>
            <a:ext cx="8770053" cy="668789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mbria"/>
                <a:ea typeface="Cambria"/>
                <a:cs typeface="Arial"/>
              </a:rPr>
              <a:t>Highlights for FY 2023-2024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159" y="2286000"/>
            <a:ext cx="10409753" cy="37802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7965" indent="-227965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800" u="none" strike="noStrike" dirty="0">
                <a:solidFill>
                  <a:schemeClr val="bg1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Grants Portal Application Process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685165" lvl="1" indent="-227965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Arial"/>
                <a:ea typeface="Times New Roman" panose="02020603050405020304" pitchFamily="18" charset="0"/>
                <a:cs typeface="Arial"/>
              </a:rPr>
              <a:t>Project tracking numbers auto-assigned</a:t>
            </a:r>
            <a:endParaRPr lang="en-US" sz="240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7965" indent="-227965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800" u="none" strike="noStrike" dirty="0">
                <a:solidFill>
                  <a:schemeClr val="bg1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Recommended funding amount is $3 million or less</a:t>
            </a:r>
          </a:p>
          <a:p>
            <a:pPr marL="227965" indent="-227965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Purchase of equipment not to exceed $750,000 cumulative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7F351C-B44B-D97A-5196-EEBBC5B8F497}"/>
              </a:ext>
            </a:extLst>
          </p:cNvPr>
          <p:cNvSpPr txBox="1"/>
          <p:nvPr/>
        </p:nvSpPr>
        <p:spPr>
          <a:xfrm>
            <a:off x="8676353" y="6400484"/>
            <a:ext cx="34899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Pages 3, 5, 16</a:t>
            </a:r>
          </a:p>
        </p:txBody>
      </p:sp>
    </p:spTree>
    <p:extLst>
      <p:ext uri="{BB962C8B-B14F-4D97-AF65-F5344CB8AC3E}">
        <p14:creationId xmlns:p14="http://schemas.microsoft.com/office/powerpoint/2010/main" val="251545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81000"/>
            <a:ext cx="8763000" cy="685800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Application Process</a:t>
            </a:r>
            <a:endParaRPr lang="en-US" sz="4400" b="1">
              <a:solidFill>
                <a:schemeClr val="bg1"/>
              </a:solidFill>
              <a:latin typeface="Cambria"/>
              <a:ea typeface="Cambri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2286000"/>
            <a:ext cx="8099099" cy="36195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Grants Portal</a:t>
            </a:r>
          </a:p>
          <a:p>
            <a:pPr marL="227965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Solicitation link and Grants Portal user guides posted on </a:t>
            </a:r>
            <a:r>
              <a:rPr lang="en-US" sz="2800" dirty="0">
                <a:solidFill>
                  <a:srgbClr val="3333FF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WP Grants Website</a:t>
            </a:r>
            <a:endParaRPr lang="en-US" sz="28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65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Grant application</a:t>
            </a:r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 Open date: November 1, 2023</a:t>
            </a:r>
          </a:p>
          <a:p>
            <a:pPr marL="685165" lvl="1" indent="-22796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 Close date: January 10, 2024, 3:00 PM PST</a:t>
            </a:r>
          </a:p>
          <a:p>
            <a:pPr marL="227965" indent="-227965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4BE360-39D9-E9E2-A235-CAE315803506}"/>
              </a:ext>
            </a:extLst>
          </p:cNvPr>
          <p:cNvSpPr txBox="1"/>
          <p:nvPr/>
        </p:nvSpPr>
        <p:spPr>
          <a:xfrm>
            <a:off x="8676353" y="6400484"/>
            <a:ext cx="34899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Pages 8, 9, 16</a:t>
            </a:r>
          </a:p>
        </p:txBody>
      </p:sp>
    </p:spTree>
    <p:extLst>
      <p:ext uri="{BB962C8B-B14F-4D97-AF65-F5344CB8AC3E}">
        <p14:creationId xmlns:p14="http://schemas.microsoft.com/office/powerpoint/2010/main" val="170009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0">
              <a:schemeClr val="bg2">
                <a:shade val="100000"/>
                <a:hueMod val="100000"/>
                <a:satMod val="110000"/>
                <a:lumMod val="130000"/>
              </a:schemeClr>
            </a:gs>
            <a:gs pos="0">
              <a:schemeClr val="tx1">
                <a:lumMod val="85000"/>
              </a:schemeClr>
            </a:gs>
            <a:gs pos="99000">
              <a:schemeClr val="tx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400354"/>
            <a:ext cx="8499412" cy="723292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Application Package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2286000"/>
            <a:ext cx="9317867" cy="44196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85165" lvl="1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Procedural Guide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165" lvl="1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 with local CAL FIRE Unit Foresters </a:t>
            </a:r>
          </a:p>
          <a:p>
            <a:pPr marL="685165" lvl="1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all required documents in Grants Portal</a:t>
            </a:r>
          </a:p>
          <a:p>
            <a:pPr marL="1142365" lvl="2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the complete list in the Procedural Guide</a:t>
            </a:r>
          </a:p>
          <a:p>
            <a:pPr marL="1142365" lvl="2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to complete the Budget Worksheet</a:t>
            </a:r>
          </a:p>
          <a:p>
            <a:pPr marL="1142365" lvl="2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to submit the application</a:t>
            </a:r>
          </a:p>
          <a:p>
            <a:pPr marL="1142365" lvl="2" indent="-2279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signature forms are signed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3B3104-6768-96B1-55B4-CA978B3588B2}"/>
              </a:ext>
            </a:extLst>
          </p:cNvPr>
          <p:cNvSpPr txBox="1"/>
          <p:nvPr/>
        </p:nvSpPr>
        <p:spPr>
          <a:xfrm>
            <a:off x="8104315" y="6400484"/>
            <a:ext cx="40620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Pages 9, 15, 16, 38</a:t>
            </a:r>
          </a:p>
        </p:txBody>
      </p:sp>
    </p:spTree>
    <p:extLst>
      <p:ext uri="{BB962C8B-B14F-4D97-AF65-F5344CB8AC3E}">
        <p14:creationId xmlns:p14="http://schemas.microsoft.com/office/powerpoint/2010/main" val="356834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11" y="367130"/>
            <a:ext cx="9611357" cy="623152"/>
          </a:xfrm>
          <a:gradFill>
            <a:gsLst>
              <a:gs pos="0">
                <a:schemeClr val="bg2"/>
              </a:gs>
              <a:gs pos="100000">
                <a:schemeClr val="accent1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Application Package Best Practices Continued</a:t>
            </a:r>
            <a:endParaRPr lang="en-US" sz="3200">
              <a:solidFill>
                <a:schemeClr val="bg1"/>
              </a:solidFill>
              <a:latin typeface="Cambria"/>
              <a:ea typeface="Cambria"/>
              <a:cs typeface="Arial"/>
            </a:endParaRPr>
          </a:p>
        </p:txBody>
      </p:sp>
      <p:sp>
        <p:nvSpPr>
          <p:cNvPr id="5" name="Content Placeholder 4" descr="Application process"/>
          <p:cNvSpPr>
            <a:spLocks noGrp="1"/>
          </p:cNvSpPr>
          <p:nvPr>
            <p:ph idx="4294967295"/>
          </p:nvPr>
        </p:nvSpPr>
        <p:spPr>
          <a:xfrm>
            <a:off x="0" y="1828800"/>
            <a:ext cx="12188825" cy="3657600"/>
          </a:xfrm>
        </p:spPr>
        <p:txBody>
          <a:bodyPr>
            <a:normAutofit/>
          </a:bodyPr>
          <a:lstStyle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/>
          </a:p>
          <a:p>
            <a:endParaRPr lang="en-US" sz="2000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734A05-A8D9-F548-A58B-9D690DF70D45}"/>
              </a:ext>
            </a:extLst>
          </p:cNvPr>
          <p:cNvSpPr txBox="1"/>
          <p:nvPr/>
        </p:nvSpPr>
        <p:spPr>
          <a:xfrm>
            <a:off x="0" y="2036467"/>
            <a:ext cx="12188825" cy="42193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Naming your project</a:t>
            </a:r>
            <a:endParaRPr lang="en-US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file naming convention for all uploaded files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Unique Project Tracking Number plus document name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23-WP-UUU-XXXXXXXX-STD 204.pdf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Project Tracking Number auto-generated in Grants Portal</a:t>
            </a:r>
            <a:endParaRPr lang="en-US" sz="260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Zip multiple files of same type</a:t>
            </a:r>
            <a:endParaRPr lang="en-US" sz="260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should match across all forms</a:t>
            </a:r>
            <a:endParaRPr lang="en-US" sz="260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803D4C-E722-4996-B072-D0DE4B0026A3}"/>
              </a:ext>
            </a:extLst>
          </p:cNvPr>
          <p:cNvSpPr txBox="1"/>
          <p:nvPr/>
        </p:nvSpPr>
        <p:spPr>
          <a:xfrm>
            <a:off x="8676353" y="6400484"/>
            <a:ext cx="34899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Procedural Guide Pages 16, 30</a:t>
            </a:r>
          </a:p>
        </p:txBody>
      </p:sp>
    </p:spTree>
    <p:extLst>
      <p:ext uri="{BB962C8B-B14F-4D97-AF65-F5344CB8AC3E}">
        <p14:creationId xmlns:p14="http://schemas.microsoft.com/office/powerpoint/2010/main" val="60989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baf2bc7f-8592-4ffb-922d-d0cef1952ea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683EE94332E7458043BA8EFD01A9C9" ma:contentTypeVersion="15" ma:contentTypeDescription="Create a new document." ma:contentTypeScope="" ma:versionID="094e1094cad26a41a04dd2709df97ee4">
  <xsd:schema xmlns:xsd="http://www.w3.org/2001/XMLSchema" xmlns:xs="http://www.w3.org/2001/XMLSchema" xmlns:p="http://schemas.microsoft.com/office/2006/metadata/properties" xmlns:ns1="http://schemas.microsoft.com/sharepoint/v3" xmlns:ns3="baf2bc7f-8592-4ffb-922d-d0cef1952ea8" xmlns:ns4="d0930f1f-9d46-49d7-842c-2dbbb2be8614" targetNamespace="http://schemas.microsoft.com/office/2006/metadata/properties" ma:root="true" ma:fieldsID="ff2944c850fb49495fbb57d19b76b5f3" ns1:_="" ns3:_="" ns4:_="">
    <xsd:import namespace="http://schemas.microsoft.com/sharepoint/v3"/>
    <xsd:import namespace="baf2bc7f-8592-4ffb-922d-d0cef1952ea8"/>
    <xsd:import namespace="d0930f1f-9d46-49d7-842c-2dbbb2be86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f2bc7f-8592-4ffb-922d-d0cef1952e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30f1f-9d46-49d7-842c-2dbbb2be861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35E791-7449-4708-8DE9-182EC4D8A134}">
  <ds:schemaRefs>
    <ds:schemaRef ds:uri="http://www.w3.org/XML/1998/namespace"/>
    <ds:schemaRef ds:uri="http://schemas.microsoft.com/sharepoint/v3"/>
    <ds:schemaRef ds:uri="http://purl.org/dc/terms/"/>
    <ds:schemaRef ds:uri="baf2bc7f-8592-4ffb-922d-d0cef1952ea8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d0930f1f-9d46-49d7-842c-2dbbb2be8614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806A2B9-3893-4DF9-941D-07CB5E327F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A19EC1-B3B9-48C1-8FE4-D4EF9F7293ED}">
  <ds:schemaRefs>
    <ds:schemaRef ds:uri="baf2bc7f-8592-4ffb-922d-d0cef1952ea8"/>
    <ds:schemaRef ds:uri="d0930f1f-9d46-49d7-842c-2dbbb2be86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999</Words>
  <Application>Microsoft Office PowerPoint</Application>
  <PresentationFormat>Custom</PresentationFormat>
  <Paragraphs>203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Nova</vt:lpstr>
      <vt:lpstr>Cambria</vt:lpstr>
      <vt:lpstr>Century</vt:lpstr>
      <vt:lpstr>Segoe UI</vt:lpstr>
      <vt:lpstr>Trebuchet MS</vt:lpstr>
      <vt:lpstr>Wingdings</vt:lpstr>
      <vt:lpstr>Wingdings 3</vt:lpstr>
      <vt:lpstr>Berlin</vt:lpstr>
      <vt:lpstr>CCI Wildfire Prevention Grants Workshop FY 2023-2024</vt:lpstr>
      <vt:lpstr>Wildfire Prevention Grants Program</vt:lpstr>
      <vt:lpstr>Grant Projects</vt:lpstr>
      <vt:lpstr>Prescribed Grazing</vt:lpstr>
      <vt:lpstr>Eligible Applicants</vt:lpstr>
      <vt:lpstr>Highlights for FY 2023-2024</vt:lpstr>
      <vt:lpstr>Application Process</vt:lpstr>
      <vt:lpstr>Application Package Best Practices</vt:lpstr>
      <vt:lpstr>Application Package Best Practices Continued</vt:lpstr>
      <vt:lpstr>Application Package Best Practices Wrap-Up</vt:lpstr>
      <vt:lpstr>Scope of Work</vt:lpstr>
      <vt:lpstr>Letters of Support &amp; Commitment</vt:lpstr>
      <vt:lpstr>Scope of Work Continued…</vt:lpstr>
      <vt:lpstr>Budget</vt:lpstr>
      <vt:lpstr>Goals</vt:lpstr>
      <vt:lpstr>California Environmental Quality Act (CEQA)</vt:lpstr>
      <vt:lpstr>Post Award</vt:lpstr>
      <vt:lpstr>New for FY 2023-2024 Project Mapping Program </vt:lpstr>
      <vt:lpstr>Project Mapping Program</vt:lpstr>
      <vt:lpstr>Review and Award  Process</vt:lpstr>
      <vt:lpstr>Office Hours</vt:lpstr>
      <vt:lpstr>Resources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Wildfire Prevention Grants Applicant Workshop FY22-23</dc:title>
  <dc:creator>Diane.Carpenter@fire.ca.gov</dc:creator>
  <cp:keywords>Wildfire Prevention Grants</cp:keywords>
  <cp:lastModifiedBy>Burke, Natalie@CALFIRE</cp:lastModifiedBy>
  <cp:revision>23</cp:revision>
  <cp:lastPrinted>2022-09-02T02:24:24Z</cp:lastPrinted>
  <dcterms:created xsi:type="dcterms:W3CDTF">2017-05-18T16:06:53Z</dcterms:created>
  <dcterms:modified xsi:type="dcterms:W3CDTF">2023-11-07T21:53:14Z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0x010100F1683EE94332E7458043BA8EFD01A9C9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