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9" r:id="rId3"/>
    <p:sldId id="261" r:id="rId4"/>
    <p:sldId id="278" r:id="rId5"/>
    <p:sldId id="271" r:id="rId6"/>
    <p:sldId id="276" r:id="rId7"/>
    <p:sldId id="273" r:id="rId8"/>
    <p:sldId id="264" r:id="rId9"/>
    <p:sldId id="257" r:id="rId10"/>
    <p:sldId id="258" r:id="rId11"/>
    <p:sldId id="268" r:id="rId12"/>
    <p:sldId id="267" r:id="rId13"/>
    <p:sldId id="266" r:id="rId14"/>
    <p:sldId id="262" r:id="rId15"/>
    <p:sldId id="28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wYmxrw7T1MOxvbr+n7jyA==" hashData="KpoGiP0pmjthaj0hNzSSJ5BI6Ukjlt6t+e5M3jys5iW7+VAZw1SQzpx0Zws0sfuY+NnrzQCqnK+mfNQoMiRbHA=="/>
  <p:extLst>
    <p:ext uri="{521415D9-36F7-43E2-AB2F-B90AF26B5E84}">
      <p14:sectionLst xmlns:p14="http://schemas.microsoft.com/office/powerpoint/2010/main">
        <p14:section name="Default Section" id="{81C0B557-7CB0-42E9-81AC-DD4F4AE8CBED}">
          <p14:sldIdLst>
            <p14:sldId id="256"/>
            <p14:sldId id="279"/>
            <p14:sldId id="261"/>
            <p14:sldId id="278"/>
            <p14:sldId id="271"/>
            <p14:sldId id="276"/>
            <p14:sldId id="273"/>
            <p14:sldId id="264"/>
            <p14:sldId id="257"/>
            <p14:sldId id="258"/>
            <p14:sldId id="268"/>
            <p14:sldId id="267"/>
            <p14:sldId id="266"/>
            <p14:sldId id="262"/>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Newman" initials="KN" lastIdx="3" clrIdx="0">
    <p:extLst>
      <p:ext uri="{19B8F6BF-5375-455C-9EA6-DF929625EA0E}">
        <p15:presenceInfo xmlns:p15="http://schemas.microsoft.com/office/powerpoint/2012/main" userId="S::kathy@firetect.com::1d5cb89c-8bfe-4181-a0a6-bae3bdad4b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238" autoAdjust="0"/>
  </p:normalViewPr>
  <p:slideViewPr>
    <p:cSldViewPr snapToGrid="0">
      <p:cViewPr varScale="1">
        <p:scale>
          <a:sx n="111" d="100"/>
          <a:sy n="111" d="100"/>
        </p:scale>
        <p:origin x="59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094B7-4B42-4595-8B39-98F0163A127D}"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F7553BA4-86FF-43DC-A7AC-D561DCC79BEA}">
      <dgm:prSet phldrT="[Text]"/>
      <dgm:spPr/>
      <dgm:t>
        <a:bodyPr/>
        <a:lstStyle/>
        <a:p>
          <a:r>
            <a:rPr lang="en-US" dirty="0"/>
            <a:t>1957</a:t>
          </a:r>
        </a:p>
      </dgm:t>
    </dgm:pt>
    <dgm:pt modelId="{81A8CD2E-33CF-4EDA-A5EB-2A09B4124A11}" type="parTrans" cxnId="{FFD6EE2B-04D0-4D8A-A373-0E9B5EBE5BF3}">
      <dgm:prSet/>
      <dgm:spPr/>
      <dgm:t>
        <a:bodyPr/>
        <a:lstStyle/>
        <a:p>
          <a:endParaRPr lang="en-US"/>
        </a:p>
      </dgm:t>
    </dgm:pt>
    <dgm:pt modelId="{510CEF3E-89E8-42A5-BE6E-DAF74A100B0D}" type="sibTrans" cxnId="{FFD6EE2B-04D0-4D8A-A373-0E9B5EBE5BF3}">
      <dgm:prSet/>
      <dgm:spPr/>
      <dgm:t>
        <a:bodyPr/>
        <a:lstStyle/>
        <a:p>
          <a:endParaRPr lang="en-US"/>
        </a:p>
      </dgm:t>
    </dgm:pt>
    <dgm:pt modelId="{1811FB89-6DF0-4130-93DB-BA62C5A42F9C}">
      <dgm:prSet phldrT="[Text]" custT="1"/>
      <dgm:spPr/>
      <dgm:t>
        <a:bodyPr/>
        <a:lstStyle/>
        <a:p>
          <a:pPr>
            <a:buNone/>
          </a:pPr>
          <a:r>
            <a:rPr lang="en-US" sz="1400" dirty="0"/>
            <a:t>It is decided that a standard is needed for Wood.</a:t>
          </a:r>
        </a:p>
        <a:p>
          <a:pPr>
            <a:buFont typeface="Arial" panose="020B0604020202020204" pitchFamily="34" charset="0"/>
            <a:buChar char="•"/>
          </a:pPr>
          <a:r>
            <a:rPr lang="en-US" sz="1400" dirty="0"/>
            <a:t>See NFPA.ORG/703, Origin and Development of NFPA 703 in any edition. </a:t>
          </a:r>
        </a:p>
      </dgm:t>
    </dgm:pt>
    <dgm:pt modelId="{4B958968-430B-49E0-BF01-7443C393AD8F}" type="parTrans" cxnId="{4DCD8091-43C7-401A-A7A4-B6B440CF7ED8}">
      <dgm:prSet/>
      <dgm:spPr/>
      <dgm:t>
        <a:bodyPr/>
        <a:lstStyle/>
        <a:p>
          <a:endParaRPr lang="en-US"/>
        </a:p>
      </dgm:t>
    </dgm:pt>
    <dgm:pt modelId="{033CB362-34BF-4614-B439-0182B592478E}" type="sibTrans" cxnId="{4DCD8091-43C7-401A-A7A4-B6B440CF7ED8}">
      <dgm:prSet/>
      <dgm:spPr/>
      <dgm:t>
        <a:bodyPr/>
        <a:lstStyle/>
        <a:p>
          <a:endParaRPr lang="en-US"/>
        </a:p>
      </dgm:t>
    </dgm:pt>
    <dgm:pt modelId="{114013EA-102A-4DCC-873E-6B3E2FAC5DD6}">
      <dgm:prSet phldrT="[Text]" custT="1"/>
      <dgm:spPr/>
      <dgm:t>
        <a:bodyPr/>
        <a:lstStyle/>
        <a:p>
          <a:r>
            <a:rPr lang="en-US" sz="1400" dirty="0"/>
            <a:t>For 27 years Fire-retardant coating and Fire-retardant Treated Wood both are required to meet same standards and are both widely accepted to protect property and life safety.</a:t>
          </a:r>
        </a:p>
      </dgm:t>
    </dgm:pt>
    <dgm:pt modelId="{E84962FC-3DFD-4FDF-AFFA-00ECDEE31030}" type="parTrans" cxnId="{A519F3B8-E5BB-415D-9F47-7489350E0275}">
      <dgm:prSet/>
      <dgm:spPr/>
      <dgm:t>
        <a:bodyPr/>
        <a:lstStyle/>
        <a:p>
          <a:endParaRPr lang="en-US"/>
        </a:p>
      </dgm:t>
    </dgm:pt>
    <dgm:pt modelId="{0035F9C4-35F4-4369-A474-F809A997B6B2}" type="sibTrans" cxnId="{A519F3B8-E5BB-415D-9F47-7489350E0275}">
      <dgm:prSet/>
      <dgm:spPr/>
      <dgm:t>
        <a:bodyPr/>
        <a:lstStyle/>
        <a:p>
          <a:endParaRPr lang="en-US"/>
        </a:p>
      </dgm:t>
    </dgm:pt>
    <dgm:pt modelId="{207DC1D4-6669-4320-B1E3-6C01CDE6D5E9}">
      <dgm:prSet phldrT="[Text]"/>
      <dgm:spPr/>
      <dgm:t>
        <a:bodyPr anchor="t"/>
        <a:lstStyle/>
        <a:p>
          <a:r>
            <a:rPr lang="en-US" dirty="0"/>
            <a:t>2006</a:t>
          </a:r>
        </a:p>
      </dgm:t>
    </dgm:pt>
    <dgm:pt modelId="{5BDA6D89-43F6-4EC6-9224-5F0B3253ABF6}" type="parTrans" cxnId="{BD4F718B-D8C1-443E-BBB0-0285B4B745D3}">
      <dgm:prSet/>
      <dgm:spPr/>
      <dgm:t>
        <a:bodyPr/>
        <a:lstStyle/>
        <a:p>
          <a:endParaRPr lang="en-US"/>
        </a:p>
      </dgm:t>
    </dgm:pt>
    <dgm:pt modelId="{5AD3F2D5-DD58-4248-B329-F95E3C8EAAA1}" type="sibTrans" cxnId="{BD4F718B-D8C1-443E-BBB0-0285B4B745D3}">
      <dgm:prSet/>
      <dgm:spPr/>
      <dgm:t>
        <a:bodyPr/>
        <a:lstStyle/>
        <a:p>
          <a:endParaRPr lang="en-US"/>
        </a:p>
      </dgm:t>
    </dgm:pt>
    <dgm:pt modelId="{1D9FF158-B4C7-4639-B03E-802AF223C1D8}">
      <dgm:prSet phldrT="[Text]" custT="1"/>
      <dgm:spPr/>
      <dgm:t>
        <a:bodyPr/>
        <a:lstStyle/>
        <a:p>
          <a:r>
            <a:rPr lang="en-US" sz="1400" dirty="0"/>
            <a:t>In 2009, Hoover Treated Wood Industries are appointed onto the NFPA 703 Committee.</a:t>
          </a:r>
        </a:p>
      </dgm:t>
    </dgm:pt>
    <dgm:pt modelId="{F7732406-54F9-4679-B301-B17C7975BB93}" type="parTrans" cxnId="{EB76E704-D886-46A7-8109-CDF263F463C0}">
      <dgm:prSet/>
      <dgm:spPr/>
      <dgm:t>
        <a:bodyPr/>
        <a:lstStyle/>
        <a:p>
          <a:endParaRPr lang="en-US"/>
        </a:p>
      </dgm:t>
    </dgm:pt>
    <dgm:pt modelId="{6EEE38D8-EF14-46DB-978C-81BCB0981045}" type="sibTrans" cxnId="{EB76E704-D886-46A7-8109-CDF263F463C0}">
      <dgm:prSet/>
      <dgm:spPr/>
      <dgm:t>
        <a:bodyPr/>
        <a:lstStyle/>
        <a:p>
          <a:endParaRPr lang="en-US"/>
        </a:p>
      </dgm:t>
    </dgm:pt>
    <dgm:pt modelId="{A0D545A4-0329-48BD-847C-1A2C9BB87992}">
      <dgm:prSet phldrT="[Text]"/>
      <dgm:spPr/>
      <dgm:t>
        <a:bodyPr/>
        <a:lstStyle/>
        <a:p>
          <a:r>
            <a:rPr lang="en-US" dirty="0"/>
            <a:t>2018</a:t>
          </a:r>
        </a:p>
      </dgm:t>
    </dgm:pt>
    <dgm:pt modelId="{82D601C1-2948-4C8F-A5A4-FC14603FADBB}" type="sibTrans" cxnId="{9FB1F7E4-5124-4121-8D09-3C31B5E7EF97}">
      <dgm:prSet/>
      <dgm:spPr/>
      <dgm:t>
        <a:bodyPr/>
        <a:lstStyle/>
        <a:p>
          <a:endParaRPr lang="en-US"/>
        </a:p>
      </dgm:t>
    </dgm:pt>
    <dgm:pt modelId="{8833AF4C-0CFB-489A-8223-7436BB792400}" type="parTrans" cxnId="{9FB1F7E4-5124-4121-8D09-3C31B5E7EF97}">
      <dgm:prSet/>
      <dgm:spPr/>
      <dgm:t>
        <a:bodyPr/>
        <a:lstStyle/>
        <a:p>
          <a:endParaRPr lang="en-US"/>
        </a:p>
      </dgm:t>
    </dgm:pt>
    <dgm:pt modelId="{37217596-A1E1-4E71-8AE1-EF30C7B59A4C}">
      <dgm:prSet phldrT="[Text]" custT="1"/>
      <dgm:spPr/>
      <dgm:t>
        <a:bodyPr/>
        <a:lstStyle/>
        <a:p>
          <a:r>
            <a:rPr lang="en-US" sz="1300" dirty="0"/>
            <a:t>Hoover treated wood makes a Public Comment to remove the ability of Fire-retardant Coatings being field applied and to remove the words, “By other means during Manufacture”. Kathy Newman Firetect notifies all Flame-Retardant Companies for help.  Only 1 company responded. She submits a NITMAM to allow the words “by other means during mfr” to remain.  The motion passes.  </a:t>
          </a:r>
        </a:p>
        <a:p>
          <a:r>
            <a:rPr lang="en-US" sz="1300" dirty="0"/>
            <a:t>Manny Muniz is Hoover Treated Wood Consultant.</a:t>
          </a:r>
        </a:p>
        <a:p>
          <a:endParaRPr lang="en-US" sz="800" dirty="0"/>
        </a:p>
      </dgm:t>
    </dgm:pt>
    <dgm:pt modelId="{7C5EAEFE-1B64-47D3-9267-49D960CA32D9}" type="sibTrans" cxnId="{11CD2C13-3A6E-4742-88F1-6E2A7CD3DF4B}">
      <dgm:prSet/>
      <dgm:spPr/>
      <dgm:t>
        <a:bodyPr/>
        <a:lstStyle/>
        <a:p>
          <a:endParaRPr lang="en-US"/>
        </a:p>
      </dgm:t>
    </dgm:pt>
    <dgm:pt modelId="{7C63D82F-25ED-4B08-BCBD-91B296F4118E}" type="parTrans" cxnId="{11CD2C13-3A6E-4742-88F1-6E2A7CD3DF4B}">
      <dgm:prSet/>
      <dgm:spPr/>
      <dgm:t>
        <a:bodyPr/>
        <a:lstStyle/>
        <a:p>
          <a:endParaRPr lang="en-US"/>
        </a:p>
      </dgm:t>
    </dgm:pt>
    <dgm:pt modelId="{276DF0C4-88B8-4373-A1B1-C2D451A37E24}">
      <dgm:prSet phldrT="[Text]"/>
      <dgm:spPr/>
      <dgm:t>
        <a:bodyPr/>
        <a:lstStyle/>
        <a:p>
          <a:r>
            <a:rPr lang="en-US" dirty="0"/>
            <a:t>2012</a:t>
          </a:r>
        </a:p>
      </dgm:t>
    </dgm:pt>
    <dgm:pt modelId="{F1689300-3481-4887-AB40-8E14837740D1}" type="sibTrans" cxnId="{DA0FD446-BD84-44F2-B0E0-BB018B8F2A6D}">
      <dgm:prSet/>
      <dgm:spPr/>
      <dgm:t>
        <a:bodyPr/>
        <a:lstStyle/>
        <a:p>
          <a:endParaRPr lang="en-US"/>
        </a:p>
      </dgm:t>
    </dgm:pt>
    <dgm:pt modelId="{5C0E98AC-2A38-4CA2-ACD2-58AFBE99D9B1}" type="parTrans" cxnId="{DA0FD446-BD84-44F2-B0E0-BB018B8F2A6D}">
      <dgm:prSet/>
      <dgm:spPr/>
      <dgm:t>
        <a:bodyPr/>
        <a:lstStyle/>
        <a:p>
          <a:endParaRPr lang="en-US"/>
        </a:p>
      </dgm:t>
    </dgm:pt>
    <dgm:pt modelId="{38D38951-3E8B-4E97-92E3-B9740ECED68F}">
      <dgm:prSet phldrT="[Text]" custT="1"/>
      <dgm:spPr/>
      <dgm:t>
        <a:bodyPr/>
        <a:lstStyle/>
        <a:p>
          <a:r>
            <a:rPr lang="en-US" sz="1400" dirty="0"/>
            <a:t>Numerous Public Inputs and Comments are made to address the issues within the flame-retardant coatings industry, but faced opposition from the Pressure treated wood industry </a:t>
          </a:r>
        </a:p>
      </dgm:t>
    </dgm:pt>
    <dgm:pt modelId="{4D700B08-C41B-48B3-B25A-CE50A894D85D}" type="parTrans" cxnId="{FBE5342E-6AA4-4385-AD6B-4EF24E4B3457}">
      <dgm:prSet/>
      <dgm:spPr/>
      <dgm:t>
        <a:bodyPr/>
        <a:lstStyle/>
        <a:p>
          <a:endParaRPr lang="en-US"/>
        </a:p>
      </dgm:t>
    </dgm:pt>
    <dgm:pt modelId="{F140E183-5E81-4E20-BA34-D878C242827C}" type="sibTrans" cxnId="{FBE5342E-6AA4-4385-AD6B-4EF24E4B3457}">
      <dgm:prSet/>
      <dgm:spPr/>
      <dgm:t>
        <a:bodyPr/>
        <a:lstStyle/>
        <a:p>
          <a:endParaRPr lang="en-US"/>
        </a:p>
      </dgm:t>
    </dgm:pt>
    <dgm:pt modelId="{06CC77F4-1AC4-4C64-9265-91667C4DA816}">
      <dgm:prSet phldrT="[Text]"/>
      <dgm:spPr/>
      <dgm:t>
        <a:bodyPr/>
        <a:lstStyle/>
        <a:p>
          <a:r>
            <a:rPr lang="en-US" dirty="0"/>
            <a:t>1961</a:t>
          </a:r>
        </a:p>
      </dgm:t>
    </dgm:pt>
    <dgm:pt modelId="{F628AFD5-2280-4D5E-9904-A4431CDBC8DD}" type="sibTrans" cxnId="{92207123-5ECE-4683-90D7-30950FC23FF2}">
      <dgm:prSet/>
      <dgm:spPr/>
      <dgm:t>
        <a:bodyPr/>
        <a:lstStyle/>
        <a:p>
          <a:endParaRPr lang="en-US"/>
        </a:p>
      </dgm:t>
    </dgm:pt>
    <dgm:pt modelId="{0F86C52F-0E72-4784-97D4-9169758629B9}" type="parTrans" cxnId="{92207123-5ECE-4683-90D7-30950FC23FF2}">
      <dgm:prSet/>
      <dgm:spPr/>
      <dgm:t>
        <a:bodyPr/>
        <a:lstStyle/>
        <a:p>
          <a:endParaRPr lang="en-US"/>
        </a:p>
      </dgm:t>
    </dgm:pt>
    <dgm:pt modelId="{095077AE-778B-44BA-9629-EF50A5254F13}">
      <dgm:prSet phldrT="[Text]" custT="1"/>
      <dgm:spPr/>
      <dgm:t>
        <a:bodyPr/>
        <a:lstStyle/>
        <a:p>
          <a:r>
            <a:rPr lang="en-US" sz="1400" dirty="0"/>
            <a:t>NFPA 703- First Edition is Titled, “Fire-Retardant Treatment of Building Materials.  This edition includes both Fire-Retardant Coatings and Fire-Retardant Treated Wood to BOTH be tested in accordance with NFPA 255 and held to the same standards.</a:t>
          </a:r>
        </a:p>
      </dgm:t>
    </dgm:pt>
    <dgm:pt modelId="{A53473D3-AD7C-49A5-915A-AACC3D101CE7}" type="sibTrans" cxnId="{3ACC8786-B695-4E4F-AB46-D42E64DC5977}">
      <dgm:prSet/>
      <dgm:spPr/>
      <dgm:t>
        <a:bodyPr/>
        <a:lstStyle/>
        <a:p>
          <a:endParaRPr lang="en-US"/>
        </a:p>
      </dgm:t>
    </dgm:pt>
    <dgm:pt modelId="{E97CF3A3-189C-4FE2-B17B-337C4886BAF4}" type="parTrans" cxnId="{3ACC8786-B695-4E4F-AB46-D42E64DC5977}">
      <dgm:prSet/>
      <dgm:spPr/>
      <dgm:t>
        <a:bodyPr/>
        <a:lstStyle/>
        <a:p>
          <a:endParaRPr lang="en-US"/>
        </a:p>
      </dgm:t>
    </dgm:pt>
    <dgm:pt modelId="{614BF8CC-2AC7-4C37-A930-BAE839E82DD3}">
      <dgm:prSet phldrT="[Text]" custT="1"/>
      <dgm:spPr/>
      <dgm:t>
        <a:bodyPr/>
        <a:lstStyle/>
        <a:p>
          <a:r>
            <a:rPr lang="en-US" sz="1400" dirty="0"/>
            <a:t>Edition is Titled, “Fire-Retardant Impregnated Wood and Fire-Retardant Coatings for Building Materials. References two methods; “Fire-Retardant Impregnated Wood” and “Fire-Retardant Coatings”. Both requires NFPA 255</a:t>
          </a:r>
        </a:p>
      </dgm:t>
    </dgm:pt>
    <dgm:pt modelId="{C3C73788-6692-41FA-914B-DBCA81893E2E}" type="parTrans" cxnId="{261D1634-B941-445D-8554-78A102E2FAEC}">
      <dgm:prSet/>
      <dgm:spPr/>
      <dgm:t>
        <a:bodyPr/>
        <a:lstStyle/>
        <a:p>
          <a:endParaRPr lang="en-US"/>
        </a:p>
      </dgm:t>
    </dgm:pt>
    <dgm:pt modelId="{793A3B8E-D8FE-4388-9B35-A44E7F523393}" type="sibTrans" cxnId="{261D1634-B941-445D-8554-78A102E2FAEC}">
      <dgm:prSet/>
      <dgm:spPr/>
      <dgm:t>
        <a:bodyPr/>
        <a:lstStyle/>
        <a:p>
          <a:endParaRPr lang="en-US"/>
        </a:p>
      </dgm:t>
    </dgm:pt>
    <dgm:pt modelId="{61ADB6E5-9C74-4701-A868-A911725B18B5}">
      <dgm:prSet phldrT="[Text]"/>
      <dgm:spPr/>
      <dgm:t>
        <a:bodyPr/>
        <a:lstStyle/>
        <a:p>
          <a:r>
            <a:rPr lang="en-US" dirty="0"/>
            <a:t> 1979-2006</a:t>
          </a:r>
        </a:p>
      </dgm:t>
    </dgm:pt>
    <dgm:pt modelId="{1B469F36-2800-4D95-9C5E-B9B3F1C8DDED}" type="parTrans" cxnId="{BA33DE24-F102-4BF9-9A7C-5B7D87F7F1FC}">
      <dgm:prSet/>
      <dgm:spPr/>
      <dgm:t>
        <a:bodyPr/>
        <a:lstStyle/>
        <a:p>
          <a:endParaRPr lang="en-US"/>
        </a:p>
      </dgm:t>
    </dgm:pt>
    <dgm:pt modelId="{7C4D6E55-4CB9-47FC-9F36-48C1BC3608E0}" type="sibTrans" cxnId="{BA33DE24-F102-4BF9-9A7C-5B7D87F7F1FC}">
      <dgm:prSet/>
      <dgm:spPr/>
      <dgm:t>
        <a:bodyPr/>
        <a:lstStyle/>
        <a:p>
          <a:endParaRPr lang="en-US"/>
        </a:p>
      </dgm:t>
    </dgm:pt>
    <dgm:pt modelId="{8818E4EA-6112-4F16-953D-B7F646757AFA}">
      <dgm:prSet phldrT="[Text]"/>
      <dgm:spPr/>
      <dgm:t>
        <a:bodyPr/>
        <a:lstStyle/>
        <a:p>
          <a:r>
            <a:rPr lang="en-US" dirty="0"/>
            <a:t>1979</a:t>
          </a:r>
        </a:p>
      </dgm:t>
    </dgm:pt>
    <dgm:pt modelId="{1053C908-A8F9-4DBA-B844-F72D2EA64516}" type="parTrans" cxnId="{80086458-C39B-4B26-9103-7A16B1E04F2F}">
      <dgm:prSet/>
      <dgm:spPr/>
      <dgm:t>
        <a:bodyPr/>
        <a:lstStyle/>
        <a:p>
          <a:endParaRPr lang="en-US"/>
        </a:p>
      </dgm:t>
    </dgm:pt>
    <dgm:pt modelId="{457D4E34-7163-4800-8250-87FD6243B19D}" type="sibTrans" cxnId="{80086458-C39B-4B26-9103-7A16B1E04F2F}">
      <dgm:prSet/>
      <dgm:spPr/>
      <dgm:t>
        <a:bodyPr/>
        <a:lstStyle/>
        <a:p>
          <a:endParaRPr lang="en-US"/>
        </a:p>
      </dgm:t>
    </dgm:pt>
    <dgm:pt modelId="{F724F102-8234-40CC-B9B8-EFA1703D46BD}" type="pres">
      <dgm:prSet presAssocID="{F81094B7-4B42-4595-8B39-98F0163A127D}" presName="Name0" presStyleCnt="0">
        <dgm:presLayoutVars>
          <dgm:chMax val="7"/>
          <dgm:chPref val="7"/>
          <dgm:dir/>
          <dgm:animOne val="branch"/>
          <dgm:animLvl val="lvl"/>
        </dgm:presLayoutVars>
      </dgm:prSet>
      <dgm:spPr/>
    </dgm:pt>
    <dgm:pt modelId="{8810F1BA-BC45-4DFB-B875-CB7644CA6288}" type="pres">
      <dgm:prSet presAssocID="{F7553BA4-86FF-43DC-A7AC-D561DCC79BEA}" presName="composite" presStyleCnt="0"/>
      <dgm:spPr/>
    </dgm:pt>
    <dgm:pt modelId="{08217618-1B8E-4F8C-8603-0BBFB9A9E1CC}" type="pres">
      <dgm:prSet presAssocID="{F7553BA4-86FF-43DC-A7AC-D561DCC79BEA}" presName="BackAccent" presStyleLbl="bgShp" presStyleIdx="0" presStyleCnt="7"/>
      <dgm:spPr/>
    </dgm:pt>
    <dgm:pt modelId="{735F3B97-91E7-44B8-BA67-713C268CEE51}" type="pres">
      <dgm:prSet presAssocID="{F7553BA4-86FF-43DC-A7AC-D561DCC79BEA}" presName="Accent" presStyleLbl="alignNode1" presStyleIdx="0" presStyleCnt="7"/>
      <dgm:spPr/>
    </dgm:pt>
    <dgm:pt modelId="{2C1A8398-9BFE-4BBF-B0AD-7D4490CC31DB}" type="pres">
      <dgm:prSet presAssocID="{F7553BA4-86FF-43DC-A7AC-D561DCC79BEA}" presName="Child" presStyleLbl="revTx" presStyleIdx="0" presStyleCnt="14">
        <dgm:presLayoutVars>
          <dgm:chMax val="0"/>
          <dgm:chPref val="0"/>
          <dgm:bulletEnabled val="1"/>
        </dgm:presLayoutVars>
      </dgm:prSet>
      <dgm:spPr/>
    </dgm:pt>
    <dgm:pt modelId="{7C937370-C06C-46FD-8D52-7473A8184B99}" type="pres">
      <dgm:prSet presAssocID="{F7553BA4-86FF-43DC-A7AC-D561DCC79BEA}" presName="Parent" presStyleLbl="revTx" presStyleIdx="1" presStyleCnt="14">
        <dgm:presLayoutVars>
          <dgm:chMax val="1"/>
          <dgm:chPref val="1"/>
          <dgm:bulletEnabled val="1"/>
        </dgm:presLayoutVars>
      </dgm:prSet>
      <dgm:spPr/>
    </dgm:pt>
    <dgm:pt modelId="{263FF806-4119-4599-BAEA-F5E9B80F554F}" type="pres">
      <dgm:prSet presAssocID="{510CEF3E-89E8-42A5-BE6E-DAF74A100B0D}" presName="sibTrans" presStyleCnt="0"/>
      <dgm:spPr/>
    </dgm:pt>
    <dgm:pt modelId="{C5BB2EC3-3329-4A52-9D76-F3C96458811A}" type="pres">
      <dgm:prSet presAssocID="{06CC77F4-1AC4-4C64-9265-91667C4DA816}" presName="composite" presStyleCnt="0"/>
      <dgm:spPr/>
    </dgm:pt>
    <dgm:pt modelId="{0C3F1C3A-B624-4EAB-9DDC-FA013A7594AA}" type="pres">
      <dgm:prSet presAssocID="{06CC77F4-1AC4-4C64-9265-91667C4DA816}" presName="BackAccent" presStyleLbl="bgShp" presStyleIdx="1" presStyleCnt="7"/>
      <dgm:spPr/>
    </dgm:pt>
    <dgm:pt modelId="{FE1D6F9F-4EE4-4468-961B-9A198759F663}" type="pres">
      <dgm:prSet presAssocID="{06CC77F4-1AC4-4C64-9265-91667C4DA816}" presName="Accent" presStyleLbl="alignNode1" presStyleIdx="1" presStyleCnt="7"/>
      <dgm:spPr/>
    </dgm:pt>
    <dgm:pt modelId="{B4C8009E-CBD2-41E5-BE4D-D2168B2D2EE9}" type="pres">
      <dgm:prSet presAssocID="{06CC77F4-1AC4-4C64-9265-91667C4DA816}" presName="Child" presStyleLbl="revTx" presStyleIdx="2" presStyleCnt="14">
        <dgm:presLayoutVars>
          <dgm:chMax val="0"/>
          <dgm:chPref val="0"/>
          <dgm:bulletEnabled val="1"/>
        </dgm:presLayoutVars>
      </dgm:prSet>
      <dgm:spPr/>
    </dgm:pt>
    <dgm:pt modelId="{E08B2AED-0E64-42CF-B0E8-6ED91B10CB22}" type="pres">
      <dgm:prSet presAssocID="{06CC77F4-1AC4-4C64-9265-91667C4DA816}" presName="Parent" presStyleLbl="revTx" presStyleIdx="3" presStyleCnt="14">
        <dgm:presLayoutVars>
          <dgm:chMax val="1"/>
          <dgm:chPref val="1"/>
          <dgm:bulletEnabled val="1"/>
        </dgm:presLayoutVars>
      </dgm:prSet>
      <dgm:spPr/>
    </dgm:pt>
    <dgm:pt modelId="{BACBF5E5-E347-414D-859C-59DB1274DAB0}" type="pres">
      <dgm:prSet presAssocID="{F628AFD5-2280-4D5E-9904-A4431CDBC8DD}" presName="sibTrans" presStyleCnt="0"/>
      <dgm:spPr/>
    </dgm:pt>
    <dgm:pt modelId="{F3F519FF-6D4D-4ACA-AEDA-78C4FE53EC95}" type="pres">
      <dgm:prSet presAssocID="{8818E4EA-6112-4F16-953D-B7F646757AFA}" presName="composite" presStyleCnt="0"/>
      <dgm:spPr/>
    </dgm:pt>
    <dgm:pt modelId="{9881BF97-B926-4748-95FB-675B1AD01ED9}" type="pres">
      <dgm:prSet presAssocID="{8818E4EA-6112-4F16-953D-B7F646757AFA}" presName="BackAccent" presStyleLbl="bgShp" presStyleIdx="2" presStyleCnt="7"/>
      <dgm:spPr/>
    </dgm:pt>
    <dgm:pt modelId="{609B19A8-67AE-4C15-BBF3-F7A4A31B442C}" type="pres">
      <dgm:prSet presAssocID="{8818E4EA-6112-4F16-953D-B7F646757AFA}" presName="Accent" presStyleLbl="alignNode1" presStyleIdx="2" presStyleCnt="7"/>
      <dgm:spPr/>
    </dgm:pt>
    <dgm:pt modelId="{DB49CC89-7697-4733-8934-3F8DB2EEC572}" type="pres">
      <dgm:prSet presAssocID="{8818E4EA-6112-4F16-953D-B7F646757AFA}" presName="Child" presStyleLbl="revTx" presStyleIdx="4" presStyleCnt="14">
        <dgm:presLayoutVars>
          <dgm:chMax val="0"/>
          <dgm:chPref val="0"/>
          <dgm:bulletEnabled val="1"/>
        </dgm:presLayoutVars>
      </dgm:prSet>
      <dgm:spPr/>
    </dgm:pt>
    <dgm:pt modelId="{59040494-F216-4172-BAF6-6265EC2E8FC1}" type="pres">
      <dgm:prSet presAssocID="{8818E4EA-6112-4F16-953D-B7F646757AFA}" presName="Parent" presStyleLbl="revTx" presStyleIdx="5" presStyleCnt="14">
        <dgm:presLayoutVars>
          <dgm:chMax val="1"/>
          <dgm:chPref val="1"/>
          <dgm:bulletEnabled val="1"/>
        </dgm:presLayoutVars>
      </dgm:prSet>
      <dgm:spPr/>
    </dgm:pt>
    <dgm:pt modelId="{3CD4100C-92FB-45F5-9E7E-8E52FC530683}" type="pres">
      <dgm:prSet presAssocID="{457D4E34-7163-4800-8250-87FD6243B19D}" presName="sibTrans" presStyleCnt="0"/>
      <dgm:spPr/>
    </dgm:pt>
    <dgm:pt modelId="{783D85B5-B4AA-488A-9058-B5826F62ABF4}" type="pres">
      <dgm:prSet presAssocID="{61ADB6E5-9C74-4701-A868-A911725B18B5}" presName="composite" presStyleCnt="0"/>
      <dgm:spPr/>
    </dgm:pt>
    <dgm:pt modelId="{A5F9D368-CD76-4237-8E6C-8A236146C5D1}" type="pres">
      <dgm:prSet presAssocID="{61ADB6E5-9C74-4701-A868-A911725B18B5}" presName="BackAccent" presStyleLbl="bgShp" presStyleIdx="3" presStyleCnt="7"/>
      <dgm:spPr/>
    </dgm:pt>
    <dgm:pt modelId="{BE06F21C-332C-40CF-85FD-37097DF26B96}" type="pres">
      <dgm:prSet presAssocID="{61ADB6E5-9C74-4701-A868-A911725B18B5}" presName="Accent" presStyleLbl="alignNode1" presStyleIdx="3" presStyleCnt="7"/>
      <dgm:spPr/>
    </dgm:pt>
    <dgm:pt modelId="{222C201C-0337-4507-A429-0A7557B04796}" type="pres">
      <dgm:prSet presAssocID="{61ADB6E5-9C74-4701-A868-A911725B18B5}" presName="Child" presStyleLbl="revTx" presStyleIdx="6" presStyleCnt="14">
        <dgm:presLayoutVars>
          <dgm:chMax val="0"/>
          <dgm:chPref val="0"/>
          <dgm:bulletEnabled val="1"/>
        </dgm:presLayoutVars>
      </dgm:prSet>
      <dgm:spPr/>
    </dgm:pt>
    <dgm:pt modelId="{36D29956-A1FD-40D9-B8D0-FA584FEE1028}" type="pres">
      <dgm:prSet presAssocID="{61ADB6E5-9C74-4701-A868-A911725B18B5}" presName="Parent" presStyleLbl="revTx" presStyleIdx="7" presStyleCnt="14">
        <dgm:presLayoutVars>
          <dgm:chMax val="1"/>
          <dgm:chPref val="1"/>
          <dgm:bulletEnabled val="1"/>
        </dgm:presLayoutVars>
      </dgm:prSet>
      <dgm:spPr/>
    </dgm:pt>
    <dgm:pt modelId="{2F7E8F22-A8C9-4928-BA95-50FA2B9922BE}" type="pres">
      <dgm:prSet presAssocID="{7C4D6E55-4CB9-47FC-9F36-48C1BC3608E0}" presName="sibTrans" presStyleCnt="0"/>
      <dgm:spPr/>
    </dgm:pt>
    <dgm:pt modelId="{481CFE98-0637-46E2-BC5C-5AE3D1C81112}" type="pres">
      <dgm:prSet presAssocID="{207DC1D4-6669-4320-B1E3-6C01CDE6D5E9}" presName="composite" presStyleCnt="0"/>
      <dgm:spPr/>
    </dgm:pt>
    <dgm:pt modelId="{B6A52F48-CCA1-430D-A8BA-4B802F4C900E}" type="pres">
      <dgm:prSet presAssocID="{207DC1D4-6669-4320-B1E3-6C01CDE6D5E9}" presName="BackAccent" presStyleLbl="bgShp" presStyleIdx="4" presStyleCnt="7"/>
      <dgm:spPr/>
    </dgm:pt>
    <dgm:pt modelId="{487E099F-3F1B-4E6D-BABA-429B39BC69BC}" type="pres">
      <dgm:prSet presAssocID="{207DC1D4-6669-4320-B1E3-6C01CDE6D5E9}" presName="Accent" presStyleLbl="alignNode1" presStyleIdx="4" presStyleCnt="7"/>
      <dgm:spPr/>
    </dgm:pt>
    <dgm:pt modelId="{BBCEFBA3-66F2-4013-8D54-EBCF09FC2F2F}" type="pres">
      <dgm:prSet presAssocID="{207DC1D4-6669-4320-B1E3-6C01CDE6D5E9}" presName="Child" presStyleLbl="revTx" presStyleIdx="8" presStyleCnt="14" custScaleX="142854" custScaleY="68172" custLinFactY="26275" custLinFactNeighborX="28569" custLinFactNeighborY="100000">
        <dgm:presLayoutVars>
          <dgm:chMax val="0"/>
          <dgm:chPref val="0"/>
          <dgm:bulletEnabled val="1"/>
        </dgm:presLayoutVars>
      </dgm:prSet>
      <dgm:spPr/>
    </dgm:pt>
    <dgm:pt modelId="{D6AC4E01-6E1C-4B7F-A10E-30945FCEE13E}" type="pres">
      <dgm:prSet presAssocID="{207DC1D4-6669-4320-B1E3-6C01CDE6D5E9}" presName="Parent" presStyleLbl="revTx" presStyleIdx="9" presStyleCnt="14" custScaleX="109888" custScaleY="119834">
        <dgm:presLayoutVars>
          <dgm:chMax val="1"/>
          <dgm:chPref val="1"/>
          <dgm:bulletEnabled val="1"/>
        </dgm:presLayoutVars>
      </dgm:prSet>
      <dgm:spPr/>
    </dgm:pt>
    <dgm:pt modelId="{73BADF95-BF21-4B06-A749-6F72AAED88B9}" type="pres">
      <dgm:prSet presAssocID="{5AD3F2D5-DD58-4248-B329-F95E3C8EAAA1}" presName="sibTrans" presStyleCnt="0"/>
      <dgm:spPr/>
    </dgm:pt>
    <dgm:pt modelId="{07E07D41-3890-476D-995A-D105FFA2DEC0}" type="pres">
      <dgm:prSet presAssocID="{276DF0C4-88B8-4373-A1B1-C2D451A37E24}" presName="composite" presStyleCnt="0"/>
      <dgm:spPr/>
    </dgm:pt>
    <dgm:pt modelId="{E0DFB12C-DABF-4152-802D-A58B2B210790}" type="pres">
      <dgm:prSet presAssocID="{276DF0C4-88B8-4373-A1B1-C2D451A37E24}" presName="BackAccent" presStyleLbl="bgShp" presStyleIdx="5" presStyleCnt="7"/>
      <dgm:spPr/>
    </dgm:pt>
    <dgm:pt modelId="{3715F317-6046-4CBB-84E2-CF9BBEC6D647}" type="pres">
      <dgm:prSet presAssocID="{276DF0C4-88B8-4373-A1B1-C2D451A37E24}" presName="Accent" presStyleLbl="alignNode1" presStyleIdx="5" presStyleCnt="7"/>
      <dgm:spPr/>
    </dgm:pt>
    <dgm:pt modelId="{4BDA8B90-616A-4BF5-BEA0-57C19B8AD227}" type="pres">
      <dgm:prSet presAssocID="{276DF0C4-88B8-4373-A1B1-C2D451A37E24}" presName="Child" presStyleLbl="revTx" presStyleIdx="10" presStyleCnt="14" custScaleX="134921">
        <dgm:presLayoutVars>
          <dgm:chMax val="0"/>
          <dgm:chPref val="0"/>
          <dgm:bulletEnabled val="1"/>
        </dgm:presLayoutVars>
      </dgm:prSet>
      <dgm:spPr/>
    </dgm:pt>
    <dgm:pt modelId="{6475C93C-F7E0-4365-A0D0-66B5A34A1339}" type="pres">
      <dgm:prSet presAssocID="{276DF0C4-88B8-4373-A1B1-C2D451A37E24}" presName="Parent" presStyleLbl="revTx" presStyleIdx="11" presStyleCnt="14">
        <dgm:presLayoutVars>
          <dgm:chMax val="1"/>
          <dgm:chPref val="1"/>
          <dgm:bulletEnabled val="1"/>
        </dgm:presLayoutVars>
      </dgm:prSet>
      <dgm:spPr/>
    </dgm:pt>
    <dgm:pt modelId="{22C9E1CC-2EBC-4E98-8E0F-FCBFCBDFF812}" type="pres">
      <dgm:prSet presAssocID="{F1689300-3481-4887-AB40-8E14837740D1}" presName="sibTrans" presStyleCnt="0"/>
      <dgm:spPr/>
    </dgm:pt>
    <dgm:pt modelId="{7205CA9E-C544-4840-9664-08F648DEC099}" type="pres">
      <dgm:prSet presAssocID="{A0D545A4-0329-48BD-847C-1A2C9BB87992}" presName="composite" presStyleCnt="0"/>
      <dgm:spPr/>
    </dgm:pt>
    <dgm:pt modelId="{ADEB442A-8DC5-4746-9D5C-E8A9309649B2}" type="pres">
      <dgm:prSet presAssocID="{A0D545A4-0329-48BD-847C-1A2C9BB87992}" presName="BackAccent" presStyleLbl="bgShp" presStyleIdx="6" presStyleCnt="7"/>
      <dgm:spPr/>
    </dgm:pt>
    <dgm:pt modelId="{DBC37AD1-AC31-4C12-B672-72D45B1F7524}" type="pres">
      <dgm:prSet presAssocID="{A0D545A4-0329-48BD-847C-1A2C9BB87992}" presName="Accent" presStyleLbl="alignNode1" presStyleIdx="6" presStyleCnt="7"/>
      <dgm:spPr/>
    </dgm:pt>
    <dgm:pt modelId="{4DCFDEE5-AA91-4F0C-8AFB-4A8623C11CE2}" type="pres">
      <dgm:prSet presAssocID="{A0D545A4-0329-48BD-847C-1A2C9BB87992}" presName="Child" presStyleLbl="revTx" presStyleIdx="12" presStyleCnt="14">
        <dgm:presLayoutVars>
          <dgm:chMax val="0"/>
          <dgm:chPref val="0"/>
          <dgm:bulletEnabled val="1"/>
        </dgm:presLayoutVars>
      </dgm:prSet>
      <dgm:spPr/>
    </dgm:pt>
    <dgm:pt modelId="{EF465B13-B438-45D0-8612-445FC2594143}" type="pres">
      <dgm:prSet presAssocID="{A0D545A4-0329-48BD-847C-1A2C9BB87992}" presName="Parent" presStyleLbl="revTx" presStyleIdx="13" presStyleCnt="14">
        <dgm:presLayoutVars>
          <dgm:chMax val="1"/>
          <dgm:chPref val="1"/>
          <dgm:bulletEnabled val="1"/>
        </dgm:presLayoutVars>
      </dgm:prSet>
      <dgm:spPr/>
    </dgm:pt>
  </dgm:ptLst>
  <dgm:cxnLst>
    <dgm:cxn modelId="{F3A2C103-7241-4313-80F9-C06B6FD9FCEF}" type="presOf" srcId="{276DF0C4-88B8-4373-A1B1-C2D451A37E24}" destId="{6475C93C-F7E0-4365-A0D0-66B5A34A1339}" srcOrd="0" destOrd="0" presId="urn:microsoft.com/office/officeart/2008/layout/IncreasingCircleProcess"/>
    <dgm:cxn modelId="{EB76E704-D886-46A7-8109-CDF263F463C0}" srcId="{207DC1D4-6669-4320-B1E3-6C01CDE6D5E9}" destId="{1D9FF158-B4C7-4639-B03E-802AF223C1D8}" srcOrd="0" destOrd="0" parTransId="{F7732406-54F9-4679-B301-B17C7975BB93}" sibTransId="{6EEE38D8-EF14-46DB-978C-81BCB0981045}"/>
    <dgm:cxn modelId="{11CD2C13-3A6E-4742-88F1-6E2A7CD3DF4B}" srcId="{276DF0C4-88B8-4373-A1B1-C2D451A37E24}" destId="{37217596-A1E1-4E71-8AE1-EF30C7B59A4C}" srcOrd="0" destOrd="0" parTransId="{7C63D82F-25ED-4B08-BCBD-91B296F4118E}" sibTransId="{7C5EAEFE-1B64-47D3-9267-49D960CA32D9}"/>
    <dgm:cxn modelId="{64DF5D22-580B-4AB3-96C7-8FEF150925C6}" type="presOf" srcId="{F7553BA4-86FF-43DC-A7AC-D561DCC79BEA}" destId="{7C937370-C06C-46FD-8D52-7473A8184B99}" srcOrd="0" destOrd="0" presId="urn:microsoft.com/office/officeart/2008/layout/IncreasingCircleProcess"/>
    <dgm:cxn modelId="{92207123-5ECE-4683-90D7-30950FC23FF2}" srcId="{F81094B7-4B42-4595-8B39-98F0163A127D}" destId="{06CC77F4-1AC4-4C64-9265-91667C4DA816}" srcOrd="1" destOrd="0" parTransId="{0F86C52F-0E72-4784-97D4-9169758629B9}" sibTransId="{F628AFD5-2280-4D5E-9904-A4431CDBC8DD}"/>
    <dgm:cxn modelId="{BA33DE24-F102-4BF9-9A7C-5B7D87F7F1FC}" srcId="{F81094B7-4B42-4595-8B39-98F0163A127D}" destId="{61ADB6E5-9C74-4701-A868-A911725B18B5}" srcOrd="3" destOrd="0" parTransId="{1B469F36-2800-4D95-9C5E-B9B3F1C8DDED}" sibTransId="{7C4D6E55-4CB9-47FC-9F36-48C1BC3608E0}"/>
    <dgm:cxn modelId="{FFD6EE2B-04D0-4D8A-A373-0E9B5EBE5BF3}" srcId="{F81094B7-4B42-4595-8B39-98F0163A127D}" destId="{F7553BA4-86FF-43DC-A7AC-D561DCC79BEA}" srcOrd="0" destOrd="0" parTransId="{81A8CD2E-33CF-4EDA-A5EB-2A09B4124A11}" sibTransId="{510CEF3E-89E8-42A5-BE6E-DAF74A100B0D}"/>
    <dgm:cxn modelId="{FBE5342E-6AA4-4385-AD6B-4EF24E4B3457}" srcId="{A0D545A4-0329-48BD-847C-1A2C9BB87992}" destId="{38D38951-3E8B-4E97-92E3-B9740ECED68F}" srcOrd="0" destOrd="0" parTransId="{4D700B08-C41B-48B3-B25A-CE50A894D85D}" sibTransId="{F140E183-5E81-4E20-BA34-D878C242827C}"/>
    <dgm:cxn modelId="{261D1634-B941-445D-8554-78A102E2FAEC}" srcId="{8818E4EA-6112-4F16-953D-B7F646757AFA}" destId="{614BF8CC-2AC7-4C37-A930-BAE839E82DD3}" srcOrd="0" destOrd="0" parTransId="{C3C73788-6692-41FA-914B-DBCA81893E2E}" sibTransId="{793A3B8E-D8FE-4388-9B35-A44E7F523393}"/>
    <dgm:cxn modelId="{B7A16237-F080-4106-B991-5E3683F0AFDB}" type="presOf" srcId="{614BF8CC-2AC7-4C37-A930-BAE839E82DD3}" destId="{DB49CC89-7697-4733-8934-3F8DB2EEC572}" srcOrd="0" destOrd="0" presId="urn:microsoft.com/office/officeart/2008/layout/IncreasingCircleProcess"/>
    <dgm:cxn modelId="{51D8735B-4796-4228-AE83-0AB7A1B1DBC0}" type="presOf" srcId="{1811FB89-6DF0-4130-93DB-BA62C5A42F9C}" destId="{2C1A8398-9BFE-4BBF-B0AD-7D4490CC31DB}" srcOrd="0" destOrd="0" presId="urn:microsoft.com/office/officeart/2008/layout/IncreasingCircleProcess"/>
    <dgm:cxn modelId="{3513AF43-404E-48E1-B8A9-EDF802962746}" type="presOf" srcId="{095077AE-778B-44BA-9629-EF50A5254F13}" destId="{B4C8009E-CBD2-41E5-BE4D-D2168B2D2EE9}" srcOrd="0" destOrd="0" presId="urn:microsoft.com/office/officeart/2008/layout/IncreasingCircleProcess"/>
    <dgm:cxn modelId="{DA0FD446-BD84-44F2-B0E0-BB018B8F2A6D}" srcId="{F81094B7-4B42-4595-8B39-98F0163A127D}" destId="{276DF0C4-88B8-4373-A1B1-C2D451A37E24}" srcOrd="5" destOrd="0" parTransId="{5C0E98AC-2A38-4CA2-ACD2-58AFBE99D9B1}" sibTransId="{F1689300-3481-4887-AB40-8E14837740D1}"/>
    <dgm:cxn modelId="{0423504B-030F-438D-A2CB-05DE9192DDD4}" type="presOf" srcId="{06CC77F4-1AC4-4C64-9265-91667C4DA816}" destId="{E08B2AED-0E64-42CF-B0E8-6ED91B10CB22}" srcOrd="0" destOrd="0" presId="urn:microsoft.com/office/officeart/2008/layout/IncreasingCircleProcess"/>
    <dgm:cxn modelId="{4C4CE752-16F7-41BC-A31B-AD0966D7DAE9}" type="presOf" srcId="{37217596-A1E1-4E71-8AE1-EF30C7B59A4C}" destId="{4BDA8B90-616A-4BF5-BEA0-57C19B8AD227}" srcOrd="0" destOrd="0" presId="urn:microsoft.com/office/officeart/2008/layout/IncreasingCircleProcess"/>
    <dgm:cxn modelId="{8C4F6374-F04B-4D3D-B93B-1FB8513997A1}" type="presOf" srcId="{114013EA-102A-4DCC-873E-6B3E2FAC5DD6}" destId="{222C201C-0337-4507-A429-0A7557B04796}" srcOrd="0" destOrd="0" presId="urn:microsoft.com/office/officeart/2008/layout/IncreasingCircleProcess"/>
    <dgm:cxn modelId="{E54DD456-2344-44B1-AD9A-2FB3F4D7C959}" type="presOf" srcId="{207DC1D4-6669-4320-B1E3-6C01CDE6D5E9}" destId="{D6AC4E01-6E1C-4B7F-A10E-30945FCEE13E}" srcOrd="0" destOrd="0" presId="urn:microsoft.com/office/officeart/2008/layout/IncreasingCircleProcess"/>
    <dgm:cxn modelId="{80086458-C39B-4B26-9103-7A16B1E04F2F}" srcId="{F81094B7-4B42-4595-8B39-98F0163A127D}" destId="{8818E4EA-6112-4F16-953D-B7F646757AFA}" srcOrd="2" destOrd="0" parTransId="{1053C908-A8F9-4DBA-B844-F72D2EA64516}" sibTransId="{457D4E34-7163-4800-8250-87FD6243B19D}"/>
    <dgm:cxn modelId="{3ACC8786-B695-4E4F-AB46-D42E64DC5977}" srcId="{06CC77F4-1AC4-4C64-9265-91667C4DA816}" destId="{095077AE-778B-44BA-9629-EF50A5254F13}" srcOrd="0" destOrd="0" parTransId="{E97CF3A3-189C-4FE2-B17B-337C4886BAF4}" sibTransId="{A53473D3-AD7C-49A5-915A-AACC3D101CE7}"/>
    <dgm:cxn modelId="{7DB38687-614A-4C80-AB0D-134EA72C3BCC}" type="presOf" srcId="{F81094B7-4B42-4595-8B39-98F0163A127D}" destId="{F724F102-8234-40CC-B9B8-EFA1703D46BD}" srcOrd="0" destOrd="0" presId="urn:microsoft.com/office/officeart/2008/layout/IncreasingCircleProcess"/>
    <dgm:cxn modelId="{BD4F718B-D8C1-443E-BBB0-0285B4B745D3}" srcId="{F81094B7-4B42-4595-8B39-98F0163A127D}" destId="{207DC1D4-6669-4320-B1E3-6C01CDE6D5E9}" srcOrd="4" destOrd="0" parTransId="{5BDA6D89-43F6-4EC6-9224-5F0B3253ABF6}" sibTransId="{5AD3F2D5-DD58-4248-B329-F95E3C8EAAA1}"/>
    <dgm:cxn modelId="{4DCD8091-43C7-401A-A7A4-B6B440CF7ED8}" srcId="{F7553BA4-86FF-43DC-A7AC-D561DCC79BEA}" destId="{1811FB89-6DF0-4130-93DB-BA62C5A42F9C}" srcOrd="0" destOrd="0" parTransId="{4B958968-430B-49E0-BF01-7443C393AD8F}" sibTransId="{033CB362-34BF-4614-B439-0182B592478E}"/>
    <dgm:cxn modelId="{B5E2D299-E056-4E4F-BDDA-C75C0B0B7490}" type="presOf" srcId="{1D9FF158-B4C7-4639-B03E-802AF223C1D8}" destId="{BBCEFBA3-66F2-4013-8D54-EBCF09FC2F2F}" srcOrd="0" destOrd="0" presId="urn:microsoft.com/office/officeart/2008/layout/IncreasingCircleProcess"/>
    <dgm:cxn modelId="{A519F3B8-E5BB-415D-9F47-7489350E0275}" srcId="{61ADB6E5-9C74-4701-A868-A911725B18B5}" destId="{114013EA-102A-4DCC-873E-6B3E2FAC5DD6}" srcOrd="0" destOrd="0" parTransId="{E84962FC-3DFD-4FDF-AFFA-00ECDEE31030}" sibTransId="{0035F9C4-35F4-4369-A474-F809A997B6B2}"/>
    <dgm:cxn modelId="{2F4BBABA-4580-4BDE-A750-B1D84F1393F3}" type="presOf" srcId="{61ADB6E5-9C74-4701-A868-A911725B18B5}" destId="{36D29956-A1FD-40D9-B8D0-FA584FEE1028}" srcOrd="0" destOrd="0" presId="urn:microsoft.com/office/officeart/2008/layout/IncreasingCircleProcess"/>
    <dgm:cxn modelId="{C3BB7BD8-9977-4257-B6D3-0D85D77F2001}" type="presOf" srcId="{38D38951-3E8B-4E97-92E3-B9740ECED68F}" destId="{4DCFDEE5-AA91-4F0C-8AFB-4A8623C11CE2}" srcOrd="0" destOrd="0" presId="urn:microsoft.com/office/officeart/2008/layout/IncreasingCircleProcess"/>
    <dgm:cxn modelId="{9FB1F7E4-5124-4121-8D09-3C31B5E7EF97}" srcId="{F81094B7-4B42-4595-8B39-98F0163A127D}" destId="{A0D545A4-0329-48BD-847C-1A2C9BB87992}" srcOrd="6" destOrd="0" parTransId="{8833AF4C-0CFB-489A-8223-7436BB792400}" sibTransId="{82D601C1-2948-4C8F-A5A4-FC14603FADBB}"/>
    <dgm:cxn modelId="{3AC07BE8-FB3A-440D-8AC6-95D0ED761BEE}" type="presOf" srcId="{A0D545A4-0329-48BD-847C-1A2C9BB87992}" destId="{EF465B13-B438-45D0-8612-445FC2594143}" srcOrd="0" destOrd="0" presId="urn:microsoft.com/office/officeart/2008/layout/IncreasingCircleProcess"/>
    <dgm:cxn modelId="{8D4A1EF8-045F-4339-8194-51AA0F865334}" type="presOf" srcId="{8818E4EA-6112-4F16-953D-B7F646757AFA}" destId="{59040494-F216-4172-BAF6-6265EC2E8FC1}" srcOrd="0" destOrd="0" presId="urn:microsoft.com/office/officeart/2008/layout/IncreasingCircleProcess"/>
    <dgm:cxn modelId="{6F894AC3-012A-427F-9530-4ED32EB80BD5}" type="presParOf" srcId="{F724F102-8234-40CC-B9B8-EFA1703D46BD}" destId="{8810F1BA-BC45-4DFB-B875-CB7644CA6288}" srcOrd="0" destOrd="0" presId="urn:microsoft.com/office/officeart/2008/layout/IncreasingCircleProcess"/>
    <dgm:cxn modelId="{B346E496-A813-4C6F-93BA-003F782009AF}" type="presParOf" srcId="{8810F1BA-BC45-4DFB-B875-CB7644CA6288}" destId="{08217618-1B8E-4F8C-8603-0BBFB9A9E1CC}" srcOrd="0" destOrd="0" presId="urn:microsoft.com/office/officeart/2008/layout/IncreasingCircleProcess"/>
    <dgm:cxn modelId="{2E1D4F83-3C42-4363-B3B6-1032E98EE51E}" type="presParOf" srcId="{8810F1BA-BC45-4DFB-B875-CB7644CA6288}" destId="{735F3B97-91E7-44B8-BA67-713C268CEE51}" srcOrd="1" destOrd="0" presId="urn:microsoft.com/office/officeart/2008/layout/IncreasingCircleProcess"/>
    <dgm:cxn modelId="{666B5F76-DDD4-4C89-B174-1EA30B5B8F54}" type="presParOf" srcId="{8810F1BA-BC45-4DFB-B875-CB7644CA6288}" destId="{2C1A8398-9BFE-4BBF-B0AD-7D4490CC31DB}" srcOrd="2" destOrd="0" presId="urn:microsoft.com/office/officeart/2008/layout/IncreasingCircleProcess"/>
    <dgm:cxn modelId="{B098D2F8-71BB-42F4-A402-98E8EEAA6BF4}" type="presParOf" srcId="{8810F1BA-BC45-4DFB-B875-CB7644CA6288}" destId="{7C937370-C06C-46FD-8D52-7473A8184B99}" srcOrd="3" destOrd="0" presId="urn:microsoft.com/office/officeart/2008/layout/IncreasingCircleProcess"/>
    <dgm:cxn modelId="{605D9A15-852D-40BC-8BAC-051FFE32C2C4}" type="presParOf" srcId="{F724F102-8234-40CC-B9B8-EFA1703D46BD}" destId="{263FF806-4119-4599-BAEA-F5E9B80F554F}" srcOrd="1" destOrd="0" presId="urn:microsoft.com/office/officeart/2008/layout/IncreasingCircleProcess"/>
    <dgm:cxn modelId="{CE0CE67A-4A43-42DC-A3BD-BAE278BE7939}" type="presParOf" srcId="{F724F102-8234-40CC-B9B8-EFA1703D46BD}" destId="{C5BB2EC3-3329-4A52-9D76-F3C96458811A}" srcOrd="2" destOrd="0" presId="urn:microsoft.com/office/officeart/2008/layout/IncreasingCircleProcess"/>
    <dgm:cxn modelId="{2B44ADD3-253D-4DE9-B6BF-A85D60659A9B}" type="presParOf" srcId="{C5BB2EC3-3329-4A52-9D76-F3C96458811A}" destId="{0C3F1C3A-B624-4EAB-9DDC-FA013A7594AA}" srcOrd="0" destOrd="0" presId="urn:microsoft.com/office/officeart/2008/layout/IncreasingCircleProcess"/>
    <dgm:cxn modelId="{0C6B1D72-C26A-4381-AE0F-CF1C1E97E07A}" type="presParOf" srcId="{C5BB2EC3-3329-4A52-9D76-F3C96458811A}" destId="{FE1D6F9F-4EE4-4468-961B-9A198759F663}" srcOrd="1" destOrd="0" presId="urn:microsoft.com/office/officeart/2008/layout/IncreasingCircleProcess"/>
    <dgm:cxn modelId="{F66F24DF-86E8-4A37-B32F-807FABAE5102}" type="presParOf" srcId="{C5BB2EC3-3329-4A52-9D76-F3C96458811A}" destId="{B4C8009E-CBD2-41E5-BE4D-D2168B2D2EE9}" srcOrd="2" destOrd="0" presId="urn:microsoft.com/office/officeart/2008/layout/IncreasingCircleProcess"/>
    <dgm:cxn modelId="{3D7E135D-9752-4CB1-8BC7-82D04E9D5AEA}" type="presParOf" srcId="{C5BB2EC3-3329-4A52-9D76-F3C96458811A}" destId="{E08B2AED-0E64-42CF-B0E8-6ED91B10CB22}" srcOrd="3" destOrd="0" presId="urn:microsoft.com/office/officeart/2008/layout/IncreasingCircleProcess"/>
    <dgm:cxn modelId="{18DBD160-121F-4E17-AFCC-C36972266147}" type="presParOf" srcId="{F724F102-8234-40CC-B9B8-EFA1703D46BD}" destId="{BACBF5E5-E347-414D-859C-59DB1274DAB0}" srcOrd="3" destOrd="0" presId="urn:microsoft.com/office/officeart/2008/layout/IncreasingCircleProcess"/>
    <dgm:cxn modelId="{A8E275DA-613B-4932-8419-42D83BACFAEF}" type="presParOf" srcId="{F724F102-8234-40CC-B9B8-EFA1703D46BD}" destId="{F3F519FF-6D4D-4ACA-AEDA-78C4FE53EC95}" srcOrd="4" destOrd="0" presId="urn:microsoft.com/office/officeart/2008/layout/IncreasingCircleProcess"/>
    <dgm:cxn modelId="{EECA3339-6A3D-4840-A058-C38FAE9C1229}" type="presParOf" srcId="{F3F519FF-6D4D-4ACA-AEDA-78C4FE53EC95}" destId="{9881BF97-B926-4748-95FB-675B1AD01ED9}" srcOrd="0" destOrd="0" presId="urn:microsoft.com/office/officeart/2008/layout/IncreasingCircleProcess"/>
    <dgm:cxn modelId="{7A4F3AB6-FDE8-472B-999A-CA7A2D6C1CBC}" type="presParOf" srcId="{F3F519FF-6D4D-4ACA-AEDA-78C4FE53EC95}" destId="{609B19A8-67AE-4C15-BBF3-F7A4A31B442C}" srcOrd="1" destOrd="0" presId="urn:microsoft.com/office/officeart/2008/layout/IncreasingCircleProcess"/>
    <dgm:cxn modelId="{B5AC6521-FA7D-4FFC-ABCE-B6524E80F044}" type="presParOf" srcId="{F3F519FF-6D4D-4ACA-AEDA-78C4FE53EC95}" destId="{DB49CC89-7697-4733-8934-3F8DB2EEC572}" srcOrd="2" destOrd="0" presId="urn:microsoft.com/office/officeart/2008/layout/IncreasingCircleProcess"/>
    <dgm:cxn modelId="{57FBD473-D28B-4662-9E91-10EB40FC20F8}" type="presParOf" srcId="{F3F519FF-6D4D-4ACA-AEDA-78C4FE53EC95}" destId="{59040494-F216-4172-BAF6-6265EC2E8FC1}" srcOrd="3" destOrd="0" presId="urn:microsoft.com/office/officeart/2008/layout/IncreasingCircleProcess"/>
    <dgm:cxn modelId="{964FE5EB-57EC-4A7E-B4DE-A6FE2CDCD9A7}" type="presParOf" srcId="{F724F102-8234-40CC-B9B8-EFA1703D46BD}" destId="{3CD4100C-92FB-45F5-9E7E-8E52FC530683}" srcOrd="5" destOrd="0" presId="urn:microsoft.com/office/officeart/2008/layout/IncreasingCircleProcess"/>
    <dgm:cxn modelId="{897E6E2E-49DA-40BF-9072-4123A5DECB12}" type="presParOf" srcId="{F724F102-8234-40CC-B9B8-EFA1703D46BD}" destId="{783D85B5-B4AA-488A-9058-B5826F62ABF4}" srcOrd="6" destOrd="0" presId="urn:microsoft.com/office/officeart/2008/layout/IncreasingCircleProcess"/>
    <dgm:cxn modelId="{4D289508-4087-456A-B98C-E7EED18324E7}" type="presParOf" srcId="{783D85B5-B4AA-488A-9058-B5826F62ABF4}" destId="{A5F9D368-CD76-4237-8E6C-8A236146C5D1}" srcOrd="0" destOrd="0" presId="urn:microsoft.com/office/officeart/2008/layout/IncreasingCircleProcess"/>
    <dgm:cxn modelId="{08E5E846-9648-416D-B04F-E1C7C106BEE2}" type="presParOf" srcId="{783D85B5-B4AA-488A-9058-B5826F62ABF4}" destId="{BE06F21C-332C-40CF-85FD-37097DF26B96}" srcOrd="1" destOrd="0" presId="urn:microsoft.com/office/officeart/2008/layout/IncreasingCircleProcess"/>
    <dgm:cxn modelId="{E7B8FAC4-5F2F-4F18-BF50-561B11A3756A}" type="presParOf" srcId="{783D85B5-B4AA-488A-9058-B5826F62ABF4}" destId="{222C201C-0337-4507-A429-0A7557B04796}" srcOrd="2" destOrd="0" presId="urn:microsoft.com/office/officeart/2008/layout/IncreasingCircleProcess"/>
    <dgm:cxn modelId="{AAB291BB-6DB0-46FF-9A46-11D587A9E9F2}" type="presParOf" srcId="{783D85B5-B4AA-488A-9058-B5826F62ABF4}" destId="{36D29956-A1FD-40D9-B8D0-FA584FEE1028}" srcOrd="3" destOrd="0" presId="urn:microsoft.com/office/officeart/2008/layout/IncreasingCircleProcess"/>
    <dgm:cxn modelId="{6B2291AD-D82E-4716-94FA-B45467E05D11}" type="presParOf" srcId="{F724F102-8234-40CC-B9B8-EFA1703D46BD}" destId="{2F7E8F22-A8C9-4928-BA95-50FA2B9922BE}" srcOrd="7" destOrd="0" presId="urn:microsoft.com/office/officeart/2008/layout/IncreasingCircleProcess"/>
    <dgm:cxn modelId="{58C5C1C6-C085-4AC1-9BC8-1B69159BFA92}" type="presParOf" srcId="{F724F102-8234-40CC-B9B8-EFA1703D46BD}" destId="{481CFE98-0637-46E2-BC5C-5AE3D1C81112}" srcOrd="8" destOrd="0" presId="urn:microsoft.com/office/officeart/2008/layout/IncreasingCircleProcess"/>
    <dgm:cxn modelId="{68DA8016-640D-485F-9582-66205B7813BF}" type="presParOf" srcId="{481CFE98-0637-46E2-BC5C-5AE3D1C81112}" destId="{B6A52F48-CCA1-430D-A8BA-4B802F4C900E}" srcOrd="0" destOrd="0" presId="urn:microsoft.com/office/officeart/2008/layout/IncreasingCircleProcess"/>
    <dgm:cxn modelId="{E6EA4845-CDD2-459E-80A8-36B4B7B15CB3}" type="presParOf" srcId="{481CFE98-0637-46E2-BC5C-5AE3D1C81112}" destId="{487E099F-3F1B-4E6D-BABA-429B39BC69BC}" srcOrd="1" destOrd="0" presId="urn:microsoft.com/office/officeart/2008/layout/IncreasingCircleProcess"/>
    <dgm:cxn modelId="{874F1DC7-2C6D-4460-BB0D-8A749E7C080A}" type="presParOf" srcId="{481CFE98-0637-46E2-BC5C-5AE3D1C81112}" destId="{BBCEFBA3-66F2-4013-8D54-EBCF09FC2F2F}" srcOrd="2" destOrd="0" presId="urn:microsoft.com/office/officeart/2008/layout/IncreasingCircleProcess"/>
    <dgm:cxn modelId="{8167545D-219B-43F3-8E6E-927177F13791}" type="presParOf" srcId="{481CFE98-0637-46E2-BC5C-5AE3D1C81112}" destId="{D6AC4E01-6E1C-4B7F-A10E-30945FCEE13E}" srcOrd="3" destOrd="0" presId="urn:microsoft.com/office/officeart/2008/layout/IncreasingCircleProcess"/>
    <dgm:cxn modelId="{B04A4471-CAEA-437D-8A54-DF42558548BE}" type="presParOf" srcId="{F724F102-8234-40CC-B9B8-EFA1703D46BD}" destId="{73BADF95-BF21-4B06-A749-6F72AAED88B9}" srcOrd="9" destOrd="0" presId="urn:microsoft.com/office/officeart/2008/layout/IncreasingCircleProcess"/>
    <dgm:cxn modelId="{EBBCD80E-7D0A-40EE-A291-53F507B449D8}" type="presParOf" srcId="{F724F102-8234-40CC-B9B8-EFA1703D46BD}" destId="{07E07D41-3890-476D-995A-D105FFA2DEC0}" srcOrd="10" destOrd="0" presId="urn:microsoft.com/office/officeart/2008/layout/IncreasingCircleProcess"/>
    <dgm:cxn modelId="{DD0BD278-7505-443F-938A-46DB53841B6A}" type="presParOf" srcId="{07E07D41-3890-476D-995A-D105FFA2DEC0}" destId="{E0DFB12C-DABF-4152-802D-A58B2B210790}" srcOrd="0" destOrd="0" presId="urn:microsoft.com/office/officeart/2008/layout/IncreasingCircleProcess"/>
    <dgm:cxn modelId="{B20CDE44-E262-4406-A142-B0DA52B6E50E}" type="presParOf" srcId="{07E07D41-3890-476D-995A-D105FFA2DEC0}" destId="{3715F317-6046-4CBB-84E2-CF9BBEC6D647}" srcOrd="1" destOrd="0" presId="urn:microsoft.com/office/officeart/2008/layout/IncreasingCircleProcess"/>
    <dgm:cxn modelId="{644970CA-32CD-4322-B4E1-3E5614C57BD7}" type="presParOf" srcId="{07E07D41-3890-476D-995A-D105FFA2DEC0}" destId="{4BDA8B90-616A-4BF5-BEA0-57C19B8AD227}" srcOrd="2" destOrd="0" presId="urn:microsoft.com/office/officeart/2008/layout/IncreasingCircleProcess"/>
    <dgm:cxn modelId="{15B6DEFE-E205-4C8E-908C-ACF2B452D0BE}" type="presParOf" srcId="{07E07D41-3890-476D-995A-D105FFA2DEC0}" destId="{6475C93C-F7E0-4365-A0D0-66B5A34A1339}" srcOrd="3" destOrd="0" presId="urn:microsoft.com/office/officeart/2008/layout/IncreasingCircleProcess"/>
    <dgm:cxn modelId="{F0AB9624-6156-404D-94F0-BC933BC200DB}" type="presParOf" srcId="{F724F102-8234-40CC-B9B8-EFA1703D46BD}" destId="{22C9E1CC-2EBC-4E98-8E0F-FCBFCBDFF812}" srcOrd="11" destOrd="0" presId="urn:microsoft.com/office/officeart/2008/layout/IncreasingCircleProcess"/>
    <dgm:cxn modelId="{015A3A54-7315-4329-9BA5-E25B367133C7}" type="presParOf" srcId="{F724F102-8234-40CC-B9B8-EFA1703D46BD}" destId="{7205CA9E-C544-4840-9664-08F648DEC099}" srcOrd="12" destOrd="0" presId="urn:microsoft.com/office/officeart/2008/layout/IncreasingCircleProcess"/>
    <dgm:cxn modelId="{47CD3EED-4608-4C61-9BC1-51F805027D08}" type="presParOf" srcId="{7205CA9E-C544-4840-9664-08F648DEC099}" destId="{ADEB442A-8DC5-4746-9D5C-E8A9309649B2}" srcOrd="0" destOrd="0" presId="urn:microsoft.com/office/officeart/2008/layout/IncreasingCircleProcess"/>
    <dgm:cxn modelId="{B280BAE9-C3A0-4664-946D-0BE6D882B699}" type="presParOf" srcId="{7205CA9E-C544-4840-9664-08F648DEC099}" destId="{DBC37AD1-AC31-4C12-B672-72D45B1F7524}" srcOrd="1" destOrd="0" presId="urn:microsoft.com/office/officeart/2008/layout/IncreasingCircleProcess"/>
    <dgm:cxn modelId="{44E60B3E-DB3B-4154-9243-70FC3A62ADD2}" type="presParOf" srcId="{7205CA9E-C544-4840-9664-08F648DEC099}" destId="{4DCFDEE5-AA91-4F0C-8AFB-4A8623C11CE2}" srcOrd="2" destOrd="0" presId="urn:microsoft.com/office/officeart/2008/layout/IncreasingCircleProcess"/>
    <dgm:cxn modelId="{CFEC72EA-A08F-479B-8D94-9E94358DFF79}" type="presParOf" srcId="{7205CA9E-C544-4840-9664-08F648DEC099}" destId="{EF465B13-B438-45D0-8612-445FC259414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9BD3D9-ADE4-4B7E-9F57-30593D6BFE6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70191EB-851A-40AF-BD56-16BCA247382C}">
      <dgm:prSet custT="1"/>
      <dgm:spPr/>
      <dgm:t>
        <a:bodyPr/>
        <a:lstStyle/>
        <a:p>
          <a:r>
            <a:rPr lang="en-US" sz="3600" b="1" dirty="0"/>
            <a:t>MYTH:</a:t>
          </a:r>
          <a:r>
            <a:rPr lang="en-US" sz="3600" dirty="0"/>
            <a:t>  </a:t>
          </a:r>
          <a:r>
            <a:rPr lang="en-US" sz="2400" dirty="0"/>
            <a:t>Pressure Treated Wood is more durable than Fire-Retardant Coatings.</a:t>
          </a:r>
          <a:endParaRPr lang="en-US" sz="3600" dirty="0"/>
        </a:p>
      </dgm:t>
    </dgm:pt>
    <dgm:pt modelId="{18546A5A-C13F-4EE2-8906-EE3FB1433789}" type="parTrans" cxnId="{5FF68EAE-75DE-4EDC-9957-19456A847C9B}">
      <dgm:prSet/>
      <dgm:spPr/>
      <dgm:t>
        <a:bodyPr/>
        <a:lstStyle/>
        <a:p>
          <a:endParaRPr lang="en-US"/>
        </a:p>
      </dgm:t>
    </dgm:pt>
    <dgm:pt modelId="{719EFFB2-55F9-4486-9422-30FBA517718F}" type="sibTrans" cxnId="{5FF68EAE-75DE-4EDC-9957-19456A847C9B}">
      <dgm:prSet/>
      <dgm:spPr/>
      <dgm:t>
        <a:bodyPr/>
        <a:lstStyle/>
        <a:p>
          <a:endParaRPr lang="en-US" dirty="0"/>
        </a:p>
      </dgm:t>
    </dgm:pt>
    <dgm:pt modelId="{3CAA90D6-D7DE-4810-91AD-3D81225D33C6}">
      <dgm:prSet custT="1"/>
      <dgm:spPr>
        <a:solidFill>
          <a:schemeClr val="accent2"/>
        </a:solidFill>
      </dgm:spPr>
      <dgm:t>
        <a:bodyPr/>
        <a:lstStyle/>
        <a:p>
          <a:pPr algn="ctr"/>
          <a:r>
            <a:rPr lang="en-US" sz="3600" b="1" dirty="0"/>
            <a:t>FACT: </a:t>
          </a:r>
          <a:r>
            <a:rPr lang="en-US" sz="2000" dirty="0"/>
            <a:t>Both Pressure Treated Wood and Fire-Retardant Coatings must specify for interior use only or if being installed exterior, must have been tested by a Certified Independent Laboratory for exterior weather testing and must also indicate approval for exterior use.  The fire code should not deviate or favor one industry over the other; fire code compliance is the goal.  </a:t>
          </a:r>
          <a:endParaRPr lang="en-US" sz="1700" dirty="0"/>
        </a:p>
      </dgm:t>
    </dgm:pt>
    <dgm:pt modelId="{7F1D9AE7-333A-4E13-A4D5-2B35DA1B5909}" type="parTrans" cxnId="{28F4E82D-D1C9-4F52-862D-E847938E90EA}">
      <dgm:prSet/>
      <dgm:spPr/>
      <dgm:t>
        <a:bodyPr/>
        <a:lstStyle/>
        <a:p>
          <a:endParaRPr lang="en-US"/>
        </a:p>
      </dgm:t>
    </dgm:pt>
    <dgm:pt modelId="{8D46E7A6-0D67-4508-A346-502644A07BAC}" type="sibTrans" cxnId="{28F4E82D-D1C9-4F52-862D-E847938E90EA}">
      <dgm:prSet/>
      <dgm:spPr/>
      <dgm:t>
        <a:bodyPr/>
        <a:lstStyle/>
        <a:p>
          <a:endParaRPr lang="en-US"/>
        </a:p>
      </dgm:t>
    </dgm:pt>
    <dgm:pt modelId="{CAAECF4A-6F98-4694-985E-4209719E9CA9}" type="pres">
      <dgm:prSet presAssocID="{949BD3D9-ADE4-4B7E-9F57-30593D6BFE6C}" presName="Name0" presStyleCnt="0">
        <dgm:presLayoutVars>
          <dgm:dir/>
          <dgm:resizeHandles val="exact"/>
        </dgm:presLayoutVars>
      </dgm:prSet>
      <dgm:spPr/>
    </dgm:pt>
    <dgm:pt modelId="{B907DADB-E6F2-4069-936A-D3AB8E4D48DC}" type="pres">
      <dgm:prSet presAssocID="{E70191EB-851A-40AF-BD56-16BCA247382C}" presName="node" presStyleLbl="node1" presStyleIdx="0" presStyleCnt="2" custScaleX="132932" custScaleY="135593" custLinFactNeighborX="3967" custLinFactNeighborY="625">
        <dgm:presLayoutVars>
          <dgm:bulletEnabled val="1"/>
        </dgm:presLayoutVars>
      </dgm:prSet>
      <dgm:spPr/>
    </dgm:pt>
    <dgm:pt modelId="{E3C87085-6F17-4BA4-9F45-E21FFC58B96D}" type="pres">
      <dgm:prSet presAssocID="{719EFFB2-55F9-4486-9422-30FBA517718F}" presName="sibTrans" presStyleLbl="sibTrans2D1" presStyleIdx="0" presStyleCnt="1"/>
      <dgm:spPr/>
    </dgm:pt>
    <dgm:pt modelId="{B4D7BD74-3617-4BB6-B6F3-AD3810D52372}" type="pres">
      <dgm:prSet presAssocID="{719EFFB2-55F9-4486-9422-30FBA517718F}" presName="connectorText" presStyleLbl="sibTrans2D1" presStyleIdx="0" presStyleCnt="1"/>
      <dgm:spPr/>
    </dgm:pt>
    <dgm:pt modelId="{BEE3F733-B0C3-4F02-B48D-9785ABBCD3FE}" type="pres">
      <dgm:prSet presAssocID="{3CAA90D6-D7DE-4810-91AD-3D81225D33C6}" presName="node" presStyleLbl="node1" presStyleIdx="1" presStyleCnt="2" custScaleX="130722" custScaleY="130092">
        <dgm:presLayoutVars>
          <dgm:bulletEnabled val="1"/>
        </dgm:presLayoutVars>
      </dgm:prSet>
      <dgm:spPr/>
    </dgm:pt>
  </dgm:ptLst>
  <dgm:cxnLst>
    <dgm:cxn modelId="{1D1FCF29-417E-4B65-91A2-DED243984E9B}" type="presOf" srcId="{949BD3D9-ADE4-4B7E-9F57-30593D6BFE6C}" destId="{CAAECF4A-6F98-4694-985E-4209719E9CA9}" srcOrd="0" destOrd="0" presId="urn:microsoft.com/office/officeart/2005/8/layout/process1"/>
    <dgm:cxn modelId="{28F4E82D-D1C9-4F52-862D-E847938E90EA}" srcId="{949BD3D9-ADE4-4B7E-9F57-30593D6BFE6C}" destId="{3CAA90D6-D7DE-4810-91AD-3D81225D33C6}" srcOrd="1" destOrd="0" parTransId="{7F1D9AE7-333A-4E13-A4D5-2B35DA1B5909}" sibTransId="{8D46E7A6-0D67-4508-A346-502644A07BAC}"/>
    <dgm:cxn modelId="{3694425B-BD62-4840-B7BF-09D6995A80F4}" type="presOf" srcId="{719EFFB2-55F9-4486-9422-30FBA517718F}" destId="{B4D7BD74-3617-4BB6-B6F3-AD3810D52372}" srcOrd="1" destOrd="0" presId="urn:microsoft.com/office/officeart/2005/8/layout/process1"/>
    <dgm:cxn modelId="{E9495C81-E6C5-4515-B4A1-3AB56AA9B8AA}" type="presOf" srcId="{E70191EB-851A-40AF-BD56-16BCA247382C}" destId="{B907DADB-E6F2-4069-936A-D3AB8E4D48DC}" srcOrd="0" destOrd="0" presId="urn:microsoft.com/office/officeart/2005/8/layout/process1"/>
    <dgm:cxn modelId="{5FF68EAE-75DE-4EDC-9957-19456A847C9B}" srcId="{949BD3D9-ADE4-4B7E-9F57-30593D6BFE6C}" destId="{E70191EB-851A-40AF-BD56-16BCA247382C}" srcOrd="0" destOrd="0" parTransId="{18546A5A-C13F-4EE2-8906-EE3FB1433789}" sibTransId="{719EFFB2-55F9-4486-9422-30FBA517718F}"/>
    <dgm:cxn modelId="{266331CA-183E-4292-9419-EDB5794397A5}" type="presOf" srcId="{3CAA90D6-D7DE-4810-91AD-3D81225D33C6}" destId="{BEE3F733-B0C3-4F02-B48D-9785ABBCD3FE}" srcOrd="0" destOrd="0" presId="urn:microsoft.com/office/officeart/2005/8/layout/process1"/>
    <dgm:cxn modelId="{B20B6ED0-A023-4F88-9AC1-6D2A96B38573}" type="presOf" srcId="{719EFFB2-55F9-4486-9422-30FBA517718F}" destId="{E3C87085-6F17-4BA4-9F45-E21FFC58B96D}" srcOrd="0" destOrd="0" presId="urn:microsoft.com/office/officeart/2005/8/layout/process1"/>
    <dgm:cxn modelId="{B566F973-4B1F-4AD3-8731-CFAAE45EEACC}" type="presParOf" srcId="{CAAECF4A-6F98-4694-985E-4209719E9CA9}" destId="{B907DADB-E6F2-4069-936A-D3AB8E4D48DC}" srcOrd="0" destOrd="0" presId="urn:microsoft.com/office/officeart/2005/8/layout/process1"/>
    <dgm:cxn modelId="{34BFA632-2FBB-47F6-9C33-4FFEB98A6876}" type="presParOf" srcId="{CAAECF4A-6F98-4694-985E-4209719E9CA9}" destId="{E3C87085-6F17-4BA4-9F45-E21FFC58B96D}" srcOrd="1" destOrd="0" presId="urn:microsoft.com/office/officeart/2005/8/layout/process1"/>
    <dgm:cxn modelId="{3E94BF5F-8EB6-4C1D-B5C8-5A098139ACAA}" type="presParOf" srcId="{E3C87085-6F17-4BA4-9F45-E21FFC58B96D}" destId="{B4D7BD74-3617-4BB6-B6F3-AD3810D52372}" srcOrd="0" destOrd="0" presId="urn:microsoft.com/office/officeart/2005/8/layout/process1"/>
    <dgm:cxn modelId="{420FCB13-4EFF-4E01-AD31-88E9CCBA82DA}" type="presParOf" srcId="{CAAECF4A-6F98-4694-985E-4209719E9CA9}" destId="{BEE3F733-B0C3-4F02-B48D-9785ABBCD3F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17618-1B8E-4F8C-8603-0BBFB9A9E1CC}">
      <dsp:nvSpPr>
        <dsp:cNvPr id="0" name=""/>
        <dsp:cNvSpPr/>
      </dsp:nvSpPr>
      <dsp:spPr>
        <a:xfrm>
          <a:off x="4257"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F3B97-91E7-44B8-BA67-713C268CEE51}">
      <dsp:nvSpPr>
        <dsp:cNvPr id="0" name=""/>
        <dsp:cNvSpPr/>
      </dsp:nvSpPr>
      <dsp:spPr>
        <a:xfrm>
          <a:off x="41762" y="37505"/>
          <a:ext cx="300043" cy="300043"/>
        </a:xfrm>
        <a:prstGeom prst="chord">
          <a:avLst>
            <a:gd name="adj1" fmla="val 2735082"/>
            <a:gd name="adj2" fmla="val 8064918"/>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A8398-9BFE-4BBF-B0AD-7D4490CC31DB}">
      <dsp:nvSpPr>
        <dsp:cNvPr id="0" name=""/>
        <dsp:cNvSpPr/>
      </dsp:nvSpPr>
      <dsp:spPr>
        <a:xfrm>
          <a:off x="457447" y="375054"/>
          <a:ext cx="1109535"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It is decided that a standard is needed for Wood.</a:t>
          </a:r>
        </a:p>
        <a:p>
          <a:pPr marL="0" lvl="0" indent="0" algn="l" defTabSz="622300">
            <a:lnSpc>
              <a:spcPct val="90000"/>
            </a:lnSpc>
            <a:spcBef>
              <a:spcPct val="0"/>
            </a:spcBef>
            <a:spcAft>
              <a:spcPct val="35000"/>
            </a:spcAft>
            <a:buFont typeface="Arial" panose="020B0604020202020204" pitchFamily="34" charset="0"/>
            <a:buNone/>
          </a:pPr>
          <a:r>
            <a:rPr lang="en-US" sz="1400" kern="1200" dirty="0"/>
            <a:t>See NFPA.ORG/703, Origin and Development of NFPA 703 in any edition. </a:t>
          </a:r>
        </a:p>
      </dsp:txBody>
      <dsp:txXfrm>
        <a:off x="457447" y="375054"/>
        <a:ext cx="1109535" cy="1578353"/>
      </dsp:txXfrm>
    </dsp:sp>
    <dsp:sp modelId="{7C937370-C06C-46FD-8D52-7473A8184B99}">
      <dsp:nvSpPr>
        <dsp:cNvPr id="0" name=""/>
        <dsp:cNvSpPr/>
      </dsp:nvSpPr>
      <dsp:spPr>
        <a:xfrm>
          <a:off x="457447"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1957</a:t>
          </a:r>
        </a:p>
      </dsp:txBody>
      <dsp:txXfrm>
        <a:off x="457447" y="0"/>
        <a:ext cx="1109535" cy="375054"/>
      </dsp:txXfrm>
    </dsp:sp>
    <dsp:sp modelId="{0C3F1C3A-B624-4EAB-9DDC-FA013A7594AA}">
      <dsp:nvSpPr>
        <dsp:cNvPr id="0" name=""/>
        <dsp:cNvSpPr/>
      </dsp:nvSpPr>
      <dsp:spPr>
        <a:xfrm>
          <a:off x="1645119"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1D6F9F-4EE4-4468-961B-9A198759F663}">
      <dsp:nvSpPr>
        <dsp:cNvPr id="0" name=""/>
        <dsp:cNvSpPr/>
      </dsp:nvSpPr>
      <dsp:spPr>
        <a:xfrm>
          <a:off x="1682624" y="37505"/>
          <a:ext cx="300043" cy="300043"/>
        </a:xfrm>
        <a:prstGeom prst="chord">
          <a:avLst>
            <a:gd name="adj1" fmla="val 1522614"/>
            <a:gd name="adj2" fmla="val 9277386"/>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C8009E-CBD2-41E5-BE4D-D2168B2D2EE9}">
      <dsp:nvSpPr>
        <dsp:cNvPr id="0" name=""/>
        <dsp:cNvSpPr/>
      </dsp:nvSpPr>
      <dsp:spPr>
        <a:xfrm>
          <a:off x="2098309" y="375054"/>
          <a:ext cx="1109535"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NFPA 703- First Edition is Titled, “Fire-Retardant Treatment of Building Materials.  This edition includes both Fire-Retardant Coatings and Fire-Retardant Treated Wood to BOTH be tested in accordance with NFPA 255 and held to the same standards.</a:t>
          </a:r>
        </a:p>
      </dsp:txBody>
      <dsp:txXfrm>
        <a:off x="2098309" y="375054"/>
        <a:ext cx="1109535" cy="1578353"/>
      </dsp:txXfrm>
    </dsp:sp>
    <dsp:sp modelId="{E08B2AED-0E64-42CF-B0E8-6ED91B10CB22}">
      <dsp:nvSpPr>
        <dsp:cNvPr id="0" name=""/>
        <dsp:cNvSpPr/>
      </dsp:nvSpPr>
      <dsp:spPr>
        <a:xfrm>
          <a:off x="2098309"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1961</a:t>
          </a:r>
        </a:p>
      </dsp:txBody>
      <dsp:txXfrm>
        <a:off x="2098309" y="0"/>
        <a:ext cx="1109535" cy="375054"/>
      </dsp:txXfrm>
    </dsp:sp>
    <dsp:sp modelId="{9881BF97-B926-4748-95FB-675B1AD01ED9}">
      <dsp:nvSpPr>
        <dsp:cNvPr id="0" name=""/>
        <dsp:cNvSpPr/>
      </dsp:nvSpPr>
      <dsp:spPr>
        <a:xfrm>
          <a:off x="3285981"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B19A8-67AE-4C15-BBF3-F7A4A31B442C}">
      <dsp:nvSpPr>
        <dsp:cNvPr id="0" name=""/>
        <dsp:cNvSpPr/>
      </dsp:nvSpPr>
      <dsp:spPr>
        <a:xfrm>
          <a:off x="3323487" y="37505"/>
          <a:ext cx="300043" cy="300043"/>
        </a:xfrm>
        <a:prstGeom prst="chord">
          <a:avLst>
            <a:gd name="adj1" fmla="val 492798"/>
            <a:gd name="adj2" fmla="val 10307202"/>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9CC89-7697-4733-8934-3F8DB2EEC572}">
      <dsp:nvSpPr>
        <dsp:cNvPr id="0" name=""/>
        <dsp:cNvSpPr/>
      </dsp:nvSpPr>
      <dsp:spPr>
        <a:xfrm>
          <a:off x="3739172" y="375054"/>
          <a:ext cx="1109535"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Edition is Titled, “Fire-Retardant Impregnated Wood and Fire-Retardant Coatings for Building Materials. References two methods; “Fire-Retardant Impregnated Wood” and “Fire-Retardant Coatings”. Both requires NFPA 255</a:t>
          </a:r>
        </a:p>
      </dsp:txBody>
      <dsp:txXfrm>
        <a:off x="3739172" y="375054"/>
        <a:ext cx="1109535" cy="1578353"/>
      </dsp:txXfrm>
    </dsp:sp>
    <dsp:sp modelId="{59040494-F216-4172-BAF6-6265EC2E8FC1}">
      <dsp:nvSpPr>
        <dsp:cNvPr id="0" name=""/>
        <dsp:cNvSpPr/>
      </dsp:nvSpPr>
      <dsp:spPr>
        <a:xfrm>
          <a:off x="3739172"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1979</a:t>
          </a:r>
        </a:p>
      </dsp:txBody>
      <dsp:txXfrm>
        <a:off x="3739172" y="0"/>
        <a:ext cx="1109535" cy="375054"/>
      </dsp:txXfrm>
    </dsp:sp>
    <dsp:sp modelId="{A5F9D368-CD76-4237-8E6C-8A236146C5D1}">
      <dsp:nvSpPr>
        <dsp:cNvPr id="0" name=""/>
        <dsp:cNvSpPr/>
      </dsp:nvSpPr>
      <dsp:spPr>
        <a:xfrm>
          <a:off x="4926843"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6F21C-332C-40CF-85FD-37097DF26B96}">
      <dsp:nvSpPr>
        <dsp:cNvPr id="0" name=""/>
        <dsp:cNvSpPr/>
      </dsp:nvSpPr>
      <dsp:spPr>
        <a:xfrm>
          <a:off x="4964349" y="37505"/>
          <a:ext cx="300043" cy="300043"/>
        </a:xfrm>
        <a:prstGeom prst="chord">
          <a:avLst>
            <a:gd name="adj1" fmla="val 21107202"/>
            <a:gd name="adj2" fmla="val 11292798"/>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C201C-0337-4507-A429-0A7557B04796}">
      <dsp:nvSpPr>
        <dsp:cNvPr id="0" name=""/>
        <dsp:cNvSpPr/>
      </dsp:nvSpPr>
      <dsp:spPr>
        <a:xfrm>
          <a:off x="5380034" y="375054"/>
          <a:ext cx="1109535"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For 27 years Fire-retardant coating and Fire-retardant Treated Wood both are required to meet same standards and are both widely accepted to protect property and life safety.</a:t>
          </a:r>
        </a:p>
      </dsp:txBody>
      <dsp:txXfrm>
        <a:off x="5380034" y="375054"/>
        <a:ext cx="1109535" cy="1578353"/>
      </dsp:txXfrm>
    </dsp:sp>
    <dsp:sp modelId="{36D29956-A1FD-40D9-B8D0-FA584FEE1028}">
      <dsp:nvSpPr>
        <dsp:cNvPr id="0" name=""/>
        <dsp:cNvSpPr/>
      </dsp:nvSpPr>
      <dsp:spPr>
        <a:xfrm>
          <a:off x="5380034"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 1979-2006</a:t>
          </a:r>
        </a:p>
      </dsp:txBody>
      <dsp:txXfrm>
        <a:off x="5380034" y="0"/>
        <a:ext cx="1109535" cy="375054"/>
      </dsp:txXfrm>
    </dsp:sp>
    <dsp:sp modelId="{B6A52F48-CCA1-430D-A8BA-4B802F4C900E}">
      <dsp:nvSpPr>
        <dsp:cNvPr id="0" name=""/>
        <dsp:cNvSpPr/>
      </dsp:nvSpPr>
      <dsp:spPr>
        <a:xfrm>
          <a:off x="6567705" y="144186"/>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E099F-3F1B-4E6D-BABA-429B39BC69BC}">
      <dsp:nvSpPr>
        <dsp:cNvPr id="0" name=""/>
        <dsp:cNvSpPr/>
      </dsp:nvSpPr>
      <dsp:spPr>
        <a:xfrm>
          <a:off x="6605211" y="181692"/>
          <a:ext cx="300043" cy="300043"/>
        </a:xfrm>
        <a:prstGeom prst="chord">
          <a:avLst>
            <a:gd name="adj1" fmla="val 20077386"/>
            <a:gd name="adj2" fmla="val 12322614"/>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EFBA3-66F2-4013-8D54-EBCF09FC2F2F}">
      <dsp:nvSpPr>
        <dsp:cNvPr id="0" name=""/>
        <dsp:cNvSpPr/>
      </dsp:nvSpPr>
      <dsp:spPr>
        <a:xfrm>
          <a:off x="7100139" y="2763485"/>
          <a:ext cx="1585015" cy="107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In 2009, Hoover Treated Wood Industries are appointed onto the NFPA 703 Committee.</a:t>
          </a:r>
        </a:p>
      </dsp:txBody>
      <dsp:txXfrm>
        <a:off x="7100139" y="2763485"/>
        <a:ext cx="1585015" cy="1075994"/>
      </dsp:txXfrm>
    </dsp:sp>
    <dsp:sp modelId="{D6AC4E01-6E1C-4B7F-A10E-30945FCEE13E}">
      <dsp:nvSpPr>
        <dsp:cNvPr id="0" name=""/>
        <dsp:cNvSpPr/>
      </dsp:nvSpPr>
      <dsp:spPr>
        <a:xfrm>
          <a:off x="6966041" y="106992"/>
          <a:ext cx="1219246" cy="44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666750">
            <a:lnSpc>
              <a:spcPct val="90000"/>
            </a:lnSpc>
            <a:spcBef>
              <a:spcPct val="0"/>
            </a:spcBef>
            <a:spcAft>
              <a:spcPct val="35000"/>
            </a:spcAft>
            <a:buNone/>
          </a:pPr>
          <a:r>
            <a:rPr lang="en-US" sz="1500" kern="1200" dirty="0"/>
            <a:t>2006</a:t>
          </a:r>
        </a:p>
      </dsp:txBody>
      <dsp:txXfrm>
        <a:off x="6966041" y="106992"/>
        <a:ext cx="1219246" cy="449442"/>
      </dsp:txXfrm>
    </dsp:sp>
    <dsp:sp modelId="{E0DFB12C-DABF-4152-802D-A58B2B210790}">
      <dsp:nvSpPr>
        <dsp:cNvPr id="0" name=""/>
        <dsp:cNvSpPr/>
      </dsp:nvSpPr>
      <dsp:spPr>
        <a:xfrm>
          <a:off x="8446308"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5F317-6046-4CBB-84E2-CF9BBEC6D647}">
      <dsp:nvSpPr>
        <dsp:cNvPr id="0" name=""/>
        <dsp:cNvSpPr/>
      </dsp:nvSpPr>
      <dsp:spPr>
        <a:xfrm>
          <a:off x="8483813" y="37505"/>
          <a:ext cx="300043" cy="300043"/>
        </a:xfrm>
        <a:prstGeom prst="chord">
          <a:avLst>
            <a:gd name="adj1" fmla="val 18864918"/>
            <a:gd name="adj2" fmla="val 13535082"/>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A8B90-616A-4BF5-BEA0-57C19B8AD227}">
      <dsp:nvSpPr>
        <dsp:cNvPr id="0" name=""/>
        <dsp:cNvSpPr/>
      </dsp:nvSpPr>
      <dsp:spPr>
        <a:xfrm>
          <a:off x="8705768" y="375054"/>
          <a:ext cx="1496996"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l" defTabSz="577850">
            <a:lnSpc>
              <a:spcPct val="90000"/>
            </a:lnSpc>
            <a:spcBef>
              <a:spcPct val="0"/>
            </a:spcBef>
            <a:spcAft>
              <a:spcPct val="35000"/>
            </a:spcAft>
            <a:buNone/>
          </a:pPr>
          <a:r>
            <a:rPr lang="en-US" sz="1300" kern="1200" dirty="0"/>
            <a:t>Hoover treated wood makes a Public Comment to remove the ability of Fire-retardant Coatings being field applied and to remove the words, “By other means during Manufacture”. Kathy Newman Firetect notifies all Flame-Retardant Companies for help.  Only 1 company responded. She submits a NITMAM to allow the words “by other means during mfr” to remain.  The motion passes.  </a:t>
          </a:r>
        </a:p>
        <a:p>
          <a:pPr marL="0" lvl="0" indent="0" algn="l" defTabSz="577850">
            <a:lnSpc>
              <a:spcPct val="90000"/>
            </a:lnSpc>
            <a:spcBef>
              <a:spcPct val="0"/>
            </a:spcBef>
            <a:spcAft>
              <a:spcPct val="35000"/>
            </a:spcAft>
            <a:buNone/>
          </a:pPr>
          <a:r>
            <a:rPr lang="en-US" sz="1300" kern="1200" dirty="0"/>
            <a:t>Manny Muniz is Hoover Treated Wood Consultant.</a:t>
          </a:r>
        </a:p>
        <a:p>
          <a:pPr marL="0" lvl="0" indent="0" algn="l" defTabSz="577850">
            <a:lnSpc>
              <a:spcPct val="90000"/>
            </a:lnSpc>
            <a:spcBef>
              <a:spcPct val="0"/>
            </a:spcBef>
            <a:spcAft>
              <a:spcPct val="35000"/>
            </a:spcAft>
            <a:buNone/>
          </a:pPr>
          <a:endParaRPr lang="en-US" sz="800" kern="1200" dirty="0"/>
        </a:p>
      </dsp:txBody>
      <dsp:txXfrm>
        <a:off x="8705768" y="375054"/>
        <a:ext cx="1496996" cy="1578353"/>
      </dsp:txXfrm>
    </dsp:sp>
    <dsp:sp modelId="{6475C93C-F7E0-4365-A0D0-66B5A34A1339}">
      <dsp:nvSpPr>
        <dsp:cNvPr id="0" name=""/>
        <dsp:cNvSpPr/>
      </dsp:nvSpPr>
      <dsp:spPr>
        <a:xfrm>
          <a:off x="8899498"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2012</a:t>
          </a:r>
        </a:p>
      </dsp:txBody>
      <dsp:txXfrm>
        <a:off x="8899498" y="0"/>
        <a:ext cx="1109535" cy="375054"/>
      </dsp:txXfrm>
    </dsp:sp>
    <dsp:sp modelId="{ADEB442A-8DC5-4746-9D5C-E8A9309649B2}">
      <dsp:nvSpPr>
        <dsp:cNvPr id="0" name=""/>
        <dsp:cNvSpPr/>
      </dsp:nvSpPr>
      <dsp:spPr>
        <a:xfrm>
          <a:off x="10280900" y="0"/>
          <a:ext cx="375054" cy="37505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37AD1-AC31-4C12-B672-72D45B1F7524}">
      <dsp:nvSpPr>
        <dsp:cNvPr id="0" name=""/>
        <dsp:cNvSpPr/>
      </dsp:nvSpPr>
      <dsp:spPr>
        <a:xfrm>
          <a:off x="10318406" y="37505"/>
          <a:ext cx="300043" cy="300043"/>
        </a:xfrm>
        <a:prstGeom prst="chord">
          <a:avLst>
            <a:gd name="adj1" fmla="val 16200000"/>
            <a:gd name="adj2" fmla="val 162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FDEE5-AA91-4F0C-8AFB-4A8623C11CE2}">
      <dsp:nvSpPr>
        <dsp:cNvPr id="0" name=""/>
        <dsp:cNvSpPr/>
      </dsp:nvSpPr>
      <dsp:spPr>
        <a:xfrm>
          <a:off x="10734091" y="375054"/>
          <a:ext cx="1109535" cy="15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US" sz="1400" kern="1200" dirty="0"/>
            <a:t>Numerous Public Inputs and Comments are made to address the issues within the flame-retardant coatings industry, but faced opposition from the Pressure treated wood industry </a:t>
          </a:r>
        </a:p>
      </dsp:txBody>
      <dsp:txXfrm>
        <a:off x="10734091" y="375054"/>
        <a:ext cx="1109535" cy="1578353"/>
      </dsp:txXfrm>
    </dsp:sp>
    <dsp:sp modelId="{EF465B13-B438-45D0-8612-445FC2594143}">
      <dsp:nvSpPr>
        <dsp:cNvPr id="0" name=""/>
        <dsp:cNvSpPr/>
      </dsp:nvSpPr>
      <dsp:spPr>
        <a:xfrm>
          <a:off x="10734091" y="0"/>
          <a:ext cx="1109535" cy="37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666750">
            <a:lnSpc>
              <a:spcPct val="90000"/>
            </a:lnSpc>
            <a:spcBef>
              <a:spcPct val="0"/>
            </a:spcBef>
            <a:spcAft>
              <a:spcPct val="35000"/>
            </a:spcAft>
            <a:buNone/>
          </a:pPr>
          <a:r>
            <a:rPr lang="en-US" sz="1500" kern="1200" dirty="0"/>
            <a:t>2018</a:t>
          </a:r>
        </a:p>
      </dsp:txBody>
      <dsp:txXfrm>
        <a:off x="10734091" y="0"/>
        <a:ext cx="1109535" cy="375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DADB-E6F2-4069-936A-D3AB8E4D48DC}">
      <dsp:nvSpPr>
        <dsp:cNvPr id="0" name=""/>
        <dsp:cNvSpPr/>
      </dsp:nvSpPr>
      <dsp:spPr>
        <a:xfrm>
          <a:off x="63118" y="0"/>
          <a:ext cx="4567212" cy="446230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MYTH:</a:t>
          </a:r>
          <a:r>
            <a:rPr lang="en-US" sz="3600" kern="1200" dirty="0"/>
            <a:t>  </a:t>
          </a:r>
          <a:r>
            <a:rPr lang="en-US" sz="2400" kern="1200" dirty="0"/>
            <a:t>Pressure Treated Wood is more durable than Fire-Retardant Coatings.</a:t>
          </a:r>
          <a:endParaRPr lang="en-US" sz="3600" kern="1200" dirty="0"/>
        </a:p>
      </dsp:txBody>
      <dsp:txXfrm>
        <a:off x="193814" y="130696"/>
        <a:ext cx="4305820" cy="4200911"/>
      </dsp:txXfrm>
    </dsp:sp>
    <dsp:sp modelId="{E3C87085-6F17-4BA4-9F45-E21FFC58B96D}">
      <dsp:nvSpPr>
        <dsp:cNvPr id="0" name=""/>
        <dsp:cNvSpPr/>
      </dsp:nvSpPr>
      <dsp:spPr>
        <a:xfrm>
          <a:off x="4960276" y="1805118"/>
          <a:ext cx="699484" cy="8520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4960276" y="1975531"/>
        <a:ext cx="489639" cy="511240"/>
      </dsp:txXfrm>
    </dsp:sp>
    <dsp:sp modelId="{BEE3F733-B0C3-4F02-B48D-9785ABBCD3FE}">
      <dsp:nvSpPr>
        <dsp:cNvPr id="0" name=""/>
        <dsp:cNvSpPr/>
      </dsp:nvSpPr>
      <dsp:spPr>
        <a:xfrm>
          <a:off x="5950112" y="90517"/>
          <a:ext cx="4491282" cy="4281267"/>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FACT: </a:t>
          </a:r>
          <a:r>
            <a:rPr lang="en-US" sz="2000" kern="1200" dirty="0"/>
            <a:t>Both Pressure Treated Wood and Fire-Retardant Coatings must specify for interior use only or if being installed exterior, must have been tested by a Certified Independent Laboratory for exterior weather testing and must also indicate approval for exterior use.  The fire code should not deviate or favor one industry over the other; fire code compliance is the goal.  </a:t>
          </a:r>
          <a:endParaRPr lang="en-US" sz="1700" kern="1200" dirty="0"/>
        </a:p>
      </dsp:txBody>
      <dsp:txXfrm>
        <a:off x="6075506" y="215911"/>
        <a:ext cx="4240494" cy="4030479"/>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52281-979F-4C64-B5B7-CFACECF7AD3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642BC0C-BB0A-4B6E-BC02-FED548DFCB6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E1B177C-BF12-4DAF-8CF0-9E11B9C0EF16}" type="datetimeFigureOut">
              <a:rPr lang="en-US" smtClean="0"/>
              <a:t>1/10/2024</a:t>
            </a:fld>
            <a:endParaRPr lang="en-US" dirty="0"/>
          </a:p>
        </p:txBody>
      </p:sp>
      <p:sp>
        <p:nvSpPr>
          <p:cNvPr id="4" name="Footer Placeholder 3">
            <a:extLst>
              <a:ext uri="{FF2B5EF4-FFF2-40B4-BE49-F238E27FC236}">
                <a16:creationId xmlns:a16="http://schemas.microsoft.com/office/drawing/2014/main" id="{30CCC96A-FDFB-4276-8313-E3D41E58759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40D9E5D-9584-4CCF-8301-2F611CCC699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357B522-2BB1-494D-A7F4-14906822B443}" type="slidenum">
              <a:rPr lang="en-US" smtClean="0"/>
              <a:t>‹#›</a:t>
            </a:fld>
            <a:endParaRPr lang="en-US" dirty="0"/>
          </a:p>
        </p:txBody>
      </p:sp>
    </p:spTree>
    <p:extLst>
      <p:ext uri="{BB962C8B-B14F-4D97-AF65-F5344CB8AC3E}">
        <p14:creationId xmlns:p14="http://schemas.microsoft.com/office/powerpoint/2010/main" val="347544328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E802C7-6D2C-4429-BC89-9D68EA2E921C}" type="datetimeFigureOut">
              <a:rPr lang="en-US" smtClean="0"/>
              <a:t>1/10/2024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092A9B-D5EF-4A2C-8D10-A2A3AAE5A2F0}" type="slidenum">
              <a:rPr lang="en-US" smtClean="0"/>
              <a:t>‹#›</a:t>
            </a:fld>
            <a:endParaRPr lang="en-US" dirty="0"/>
          </a:p>
        </p:txBody>
      </p:sp>
    </p:spTree>
    <p:extLst>
      <p:ext uri="{BB962C8B-B14F-4D97-AF65-F5344CB8AC3E}">
        <p14:creationId xmlns:p14="http://schemas.microsoft.com/office/powerpoint/2010/main" val="112460758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2006, Bill Towson of Arch Treated Wood made a lot of changes to, “by other means” vs. Pressure impregnated.</a:t>
            </a:r>
          </a:p>
        </p:txBody>
      </p:sp>
      <p:sp>
        <p:nvSpPr>
          <p:cNvPr id="4" name="Slide Number Placeholder 3"/>
          <p:cNvSpPr>
            <a:spLocks noGrp="1"/>
          </p:cNvSpPr>
          <p:nvPr>
            <p:ph type="sldNum" sz="quarter" idx="5"/>
          </p:nvPr>
        </p:nvSpPr>
        <p:spPr/>
        <p:txBody>
          <a:bodyPr/>
          <a:lstStyle/>
          <a:p>
            <a:fld id="{49092A9B-D5EF-4A2C-8D10-A2A3AAE5A2F0}" type="slidenum">
              <a:rPr lang="en-US" smtClean="0"/>
              <a:t>3</a:t>
            </a:fld>
            <a:endParaRPr lang="en-US" dirty="0"/>
          </a:p>
        </p:txBody>
      </p:sp>
      <p:sp>
        <p:nvSpPr>
          <p:cNvPr id="5" name="Footer Placeholder 4">
            <a:extLst>
              <a:ext uri="{FF2B5EF4-FFF2-40B4-BE49-F238E27FC236}">
                <a16:creationId xmlns:a16="http://schemas.microsoft.com/office/drawing/2014/main" id="{0B88F815-BC0F-4752-94BC-C4E484995818}"/>
              </a:ext>
            </a:extLst>
          </p:cNvPr>
          <p:cNvSpPr>
            <a:spLocks noGrp="1"/>
          </p:cNvSpPr>
          <p:nvPr>
            <p:ph type="ftr" sz="quarter" idx="4"/>
          </p:nvPr>
        </p:nvSpPr>
        <p:spPr/>
        <p:txBody>
          <a:bodyPr/>
          <a:lstStyle/>
          <a:p>
            <a:endParaRPr lang="en-US" dirty="0"/>
          </a:p>
        </p:txBody>
      </p:sp>
      <p:sp>
        <p:nvSpPr>
          <p:cNvPr id="6" name="Header Placeholder 5">
            <a:extLst>
              <a:ext uri="{FF2B5EF4-FFF2-40B4-BE49-F238E27FC236}">
                <a16:creationId xmlns:a16="http://schemas.microsoft.com/office/drawing/2014/main" id="{7B3DFC60-3242-4B61-867F-E29B95C600F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15399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112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417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2367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8103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7853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3456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060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99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520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sz="2400">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8049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59498"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lvl1pPr>
              <a:defRPr sz="24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9734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B1ED5C53-F605-4FEA-AEC6-8B00F6DD3D4A}" type="datetime1">
              <a:rPr lang="en-US" smtClean="0"/>
              <a:t>1/10/2024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92292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frctexas.com/content/documentation/01%20FX%20Lum%20Grd%20TDS%202-25-19.pdf" TargetMode="External"/><Relationship Id="rId2" Type="http://schemas.openxmlformats.org/officeDocument/2006/relationships/hyperlink" Target="https://flameseal.com/flame-seal-84-fireproof-paint/"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rtw.com/?page_id=57"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fpa.org/codes-and-standards/7/0/3/703?l=68" TargetMode="External"/><Relationship Id="rId2" Type="http://schemas.openxmlformats.org/officeDocument/2006/relationships/hyperlink" Target="http://www.nfpa.org/" TargetMode="External"/><Relationship Id="rId1" Type="http://schemas.openxmlformats.org/officeDocument/2006/relationships/slideLayout" Target="../slideLayouts/slideLayout8.xml"/><Relationship Id="rId4" Type="http://schemas.openxmlformats.org/officeDocument/2006/relationships/hyperlink" Target="mailto:Kathy@firete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3D9B33D-0834-456E-B787-5A42353EF98C}"/>
              </a:ext>
            </a:extLst>
          </p:cNvPr>
          <p:cNvPicPr>
            <a:picLocks noChangeAspect="1"/>
          </p:cNvPicPr>
          <p:nvPr/>
        </p:nvPicPr>
        <p:blipFill rotWithShape="1">
          <a:blip r:embed="rId2">
            <a:alphaModFix/>
          </a:blip>
          <a:srcRect t="2619" b="13111"/>
          <a:stretch/>
        </p:blipFill>
        <p:spPr>
          <a:xfrm>
            <a:off x="20" y="10"/>
            <a:ext cx="12191980" cy="6857990"/>
          </a:xfrm>
          <a:prstGeom prst="rect">
            <a:avLst/>
          </a:prstGeom>
        </p:spPr>
      </p:pic>
      <p:sp>
        <p:nvSpPr>
          <p:cNvPr id="2" name="Title 1">
            <a:extLst>
              <a:ext uri="{FF2B5EF4-FFF2-40B4-BE49-F238E27FC236}">
                <a16:creationId xmlns:a16="http://schemas.microsoft.com/office/drawing/2014/main" id="{9B69C531-251E-4D0F-80A1-97D10F24C1AE}"/>
              </a:ext>
            </a:extLst>
          </p:cNvPr>
          <p:cNvSpPr>
            <a:spLocks noGrp="1"/>
          </p:cNvSpPr>
          <p:nvPr>
            <p:ph type="ctrTitle"/>
          </p:nvPr>
        </p:nvSpPr>
        <p:spPr>
          <a:xfrm>
            <a:off x="1097280" y="758952"/>
            <a:ext cx="10058400" cy="3566160"/>
          </a:xfrm>
        </p:spPr>
        <p:txBody>
          <a:bodyPr>
            <a:normAutofit/>
          </a:bodyPr>
          <a:lstStyle/>
          <a:p>
            <a:pPr algn="ctr"/>
            <a:r>
              <a:rPr lang="en-US" sz="4800" dirty="0">
                <a:solidFill>
                  <a:srgbClr val="FFFFFF"/>
                </a:solidFill>
              </a:rPr>
              <a:t>Flame-Retardant Industry Request for Fire </a:t>
            </a:r>
            <a:r>
              <a:rPr lang="en-US" sz="4800">
                <a:solidFill>
                  <a:srgbClr val="FFFFFF"/>
                </a:solidFill>
              </a:rPr>
              <a:t>Code Support</a:t>
            </a:r>
            <a:br>
              <a:rPr lang="en-US" sz="4800">
                <a:solidFill>
                  <a:srgbClr val="FFFFFF"/>
                </a:solidFill>
              </a:rPr>
            </a:br>
            <a:r>
              <a:rPr lang="en-US" sz="4800">
                <a:solidFill>
                  <a:srgbClr val="FFFFFF"/>
                </a:solidFill>
              </a:rPr>
              <a:t>01/2024</a:t>
            </a:r>
            <a:endParaRPr lang="en-US" sz="4800" dirty="0">
              <a:solidFill>
                <a:srgbClr val="FFFFFF"/>
              </a:solidFill>
            </a:endParaRPr>
          </a:p>
        </p:txBody>
      </p:sp>
      <p:sp>
        <p:nvSpPr>
          <p:cNvPr id="3" name="Subtitle 2">
            <a:extLst>
              <a:ext uri="{FF2B5EF4-FFF2-40B4-BE49-F238E27FC236}">
                <a16:creationId xmlns:a16="http://schemas.microsoft.com/office/drawing/2014/main" id="{D2C97045-DA83-4A0F-8B12-48ECFDDABF02}"/>
              </a:ext>
            </a:extLst>
          </p:cNvPr>
          <p:cNvSpPr>
            <a:spLocks noGrp="1"/>
          </p:cNvSpPr>
          <p:nvPr>
            <p:ph type="subTitle" idx="1"/>
          </p:nvPr>
        </p:nvSpPr>
        <p:spPr>
          <a:xfrm>
            <a:off x="1100051" y="4645152"/>
            <a:ext cx="10058400" cy="1143000"/>
          </a:xfrm>
        </p:spPr>
        <p:txBody>
          <a:bodyPr>
            <a:normAutofit/>
          </a:bodyPr>
          <a:lstStyle/>
          <a:p>
            <a:pPr algn="ctr"/>
            <a:endParaRPr lang="en-US" dirty="0">
              <a:solidFill>
                <a:srgbClr val="FFFFFF"/>
              </a:solidFill>
            </a:endParaRPr>
          </a:p>
          <a:p>
            <a:pPr algn="ctr"/>
            <a:r>
              <a:rPr lang="en-US" dirty="0">
                <a:solidFill>
                  <a:srgbClr val="FFFFFF"/>
                </a:solidFill>
              </a:rPr>
              <a:t>Presented by Kathleen Newman &amp; Cori Leffler</a:t>
            </a:r>
          </a:p>
        </p:txBody>
      </p:sp>
      <p:cxnSp>
        <p:nvCxnSpPr>
          <p:cNvPr id="11"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6" name="Picture 5" descr="A close up of a sign&#10;&#10;Description automatically generated">
            <a:extLst>
              <a:ext uri="{FF2B5EF4-FFF2-40B4-BE49-F238E27FC236}">
                <a16:creationId xmlns:a16="http://schemas.microsoft.com/office/drawing/2014/main" id="{576EF3C3-3116-4920-8F0E-325649E3A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0" y="438912"/>
            <a:ext cx="2281605" cy="1669012"/>
          </a:xfrm>
          <a:prstGeom prst="rect">
            <a:avLst/>
          </a:prstGeom>
        </p:spPr>
      </p:pic>
      <p:sp>
        <p:nvSpPr>
          <p:cNvPr id="5" name="Slide Number Placeholder 4">
            <a:extLst>
              <a:ext uri="{FF2B5EF4-FFF2-40B4-BE49-F238E27FC236}">
                <a16:creationId xmlns:a16="http://schemas.microsoft.com/office/drawing/2014/main" id="{3F50D61D-D0E0-48CA-92AF-F7238A71A5F2}"/>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38335806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6" name="Straight Connector 2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7C8FBA-CB45-40B2-A1AB-A5936753B66D}"/>
              </a:ext>
            </a:extLst>
          </p:cNvPr>
          <p:cNvSpPr txBox="1"/>
          <p:nvPr/>
        </p:nvSpPr>
        <p:spPr>
          <a:xfrm>
            <a:off x="1097280" y="286603"/>
            <a:ext cx="10058400" cy="1450757"/>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200" spc="-50" dirty="0">
                <a:solidFill>
                  <a:schemeClr val="tx1">
                    <a:lumMod val="75000"/>
                    <a:lumOff val="25000"/>
                  </a:schemeClr>
                </a:solidFill>
                <a:latin typeface="+mj-lt"/>
                <a:ea typeface="+mj-ea"/>
                <a:cs typeface="+mj-cs"/>
              </a:rPr>
              <a:t>Do a search on the internet and type in, “pressure+treated+wood+peel” and then click on, “Images”.  Pressure-treated wood is degradable</a:t>
            </a:r>
          </a:p>
        </p:txBody>
      </p:sp>
      <p:graphicFrame>
        <p:nvGraphicFramePr>
          <p:cNvPr id="7" name="Text Placeholder 3">
            <a:extLst>
              <a:ext uri="{FF2B5EF4-FFF2-40B4-BE49-F238E27FC236}">
                <a16:creationId xmlns:a16="http://schemas.microsoft.com/office/drawing/2014/main" id="{5B8E56A4-1039-4C94-AD07-9E526674D102}"/>
              </a:ext>
            </a:extLst>
          </p:cNvPr>
          <p:cNvGraphicFramePr/>
          <p:nvPr>
            <p:extLst>
              <p:ext uri="{D42A27DB-BD31-4B8C-83A1-F6EECF244321}">
                <p14:modId xmlns:p14="http://schemas.microsoft.com/office/powerpoint/2010/main" val="4087698039"/>
              </p:ext>
            </p:extLst>
          </p:nvPr>
        </p:nvGraphicFramePr>
        <p:xfrm>
          <a:off x="952014" y="1897380"/>
          <a:ext cx="10449995" cy="446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lide Number Placeholder 12">
            <a:extLst>
              <a:ext uri="{FF2B5EF4-FFF2-40B4-BE49-F238E27FC236}">
                <a16:creationId xmlns:a16="http://schemas.microsoft.com/office/drawing/2014/main" id="{E221516B-48A5-4AF7-81F7-322547F16DFF}"/>
              </a:ext>
            </a:extLst>
          </p:cNvPr>
          <p:cNvSpPr>
            <a:spLocks noGrp="1"/>
          </p:cNvSpPr>
          <p:nvPr>
            <p:ph type="sldNum" sz="quarter" idx="12"/>
          </p:nvPr>
        </p:nvSpPr>
        <p:spPr/>
        <p:txBody>
          <a:bodyPr/>
          <a:lstStyle/>
          <a:p>
            <a:r>
              <a:rPr lang="en-US" dirty="0"/>
              <a:t>10</a:t>
            </a:r>
          </a:p>
        </p:txBody>
      </p:sp>
    </p:spTree>
    <p:extLst>
      <p:ext uri="{BB962C8B-B14F-4D97-AF65-F5344CB8AC3E}">
        <p14:creationId xmlns:p14="http://schemas.microsoft.com/office/powerpoint/2010/main" val="349618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008D6C-97AD-497B-9407-57543D838047}"/>
              </a:ext>
            </a:extLst>
          </p:cNvPr>
          <p:cNvSpPr>
            <a:spLocks noGrp="1"/>
          </p:cNvSpPr>
          <p:nvPr>
            <p:ph type="body" sz="half" idx="2"/>
          </p:nvPr>
        </p:nvSpPr>
        <p:spPr>
          <a:xfrm>
            <a:off x="421340" y="4787153"/>
            <a:ext cx="11394141" cy="1837765"/>
          </a:xfrm>
        </p:spPr>
        <p:txBody>
          <a:bodyPr>
            <a:normAutofit/>
          </a:bodyPr>
          <a:lstStyle/>
          <a:p>
            <a:r>
              <a:rPr lang="en-US" sz="2000" b="1" dirty="0"/>
              <a:t>MYTH:</a:t>
            </a:r>
            <a:r>
              <a:rPr lang="en-US" sz="2000" dirty="0"/>
              <a:t>	Only Pressure Treated Wood can comply with ASTM E2768, Extended 30 Minute Burn Test.</a:t>
            </a:r>
          </a:p>
          <a:p>
            <a:r>
              <a:rPr lang="en-US" sz="2000" b="1" dirty="0"/>
              <a:t>FACT:</a:t>
            </a:r>
            <a:r>
              <a:rPr lang="en-US" sz="2000" dirty="0"/>
              <a:t>	There currently are topically flame-retardant applied coatings on the market now that comply with this same code. </a:t>
            </a:r>
            <a:r>
              <a:rPr lang="en-US" sz="2000" dirty="0">
                <a:hlinkClick r:id="rId2"/>
              </a:rPr>
              <a:t>https://flameseal.com/flame-seal-84-fireproof-paint/</a:t>
            </a:r>
            <a:r>
              <a:rPr lang="en-US" sz="2000" dirty="0"/>
              <a:t>  </a:t>
            </a:r>
            <a:r>
              <a:rPr lang="en-US" sz="2000" dirty="0">
                <a:hlinkClick r:id="rId3"/>
              </a:rPr>
              <a:t>https://frctexas.com/content/documentation/01%20FX%20Lum%20Grd%20TDS%202-25-19.pdf</a:t>
            </a:r>
            <a:endParaRPr lang="en-US" sz="2000" dirty="0"/>
          </a:p>
          <a:p>
            <a:endParaRPr lang="en-US" dirty="0"/>
          </a:p>
          <a:p>
            <a:endParaRPr lang="en-US" dirty="0"/>
          </a:p>
        </p:txBody>
      </p:sp>
      <p:sp>
        <p:nvSpPr>
          <p:cNvPr id="3" name="TextBox 2">
            <a:extLst>
              <a:ext uri="{FF2B5EF4-FFF2-40B4-BE49-F238E27FC236}">
                <a16:creationId xmlns:a16="http://schemas.microsoft.com/office/drawing/2014/main" id="{272BE648-2909-4504-BDF2-2E4F692BEC86}"/>
              </a:ext>
            </a:extLst>
          </p:cNvPr>
          <p:cNvSpPr txBox="1"/>
          <p:nvPr/>
        </p:nvSpPr>
        <p:spPr>
          <a:xfrm>
            <a:off x="554636" y="899410"/>
            <a:ext cx="10882859" cy="3108543"/>
          </a:xfrm>
          <a:prstGeom prst="rect">
            <a:avLst/>
          </a:prstGeom>
          <a:noFill/>
        </p:spPr>
        <p:txBody>
          <a:bodyPr wrap="square" rtlCol="0">
            <a:spAutoFit/>
          </a:bodyPr>
          <a:lstStyle/>
          <a:p>
            <a:r>
              <a:rPr lang="en-US" sz="2800" dirty="0"/>
              <a:t>Extended 30 Minute Burn Test, ASTM E 2768</a:t>
            </a:r>
          </a:p>
          <a:p>
            <a:endParaRPr lang="en-US" sz="2800" dirty="0"/>
          </a:p>
          <a:p>
            <a:r>
              <a:rPr lang="en-US" sz="2800" dirty="0"/>
              <a:t>FRTW claims that there are no flame-retardant coatings on the market that can comply with this code.  Currently there are.  Why limit the ability for other products on the market to comply?  Limiting options adds costs to the end user and prevents new products from coming out on the market.</a:t>
            </a:r>
          </a:p>
        </p:txBody>
      </p:sp>
      <p:sp>
        <p:nvSpPr>
          <p:cNvPr id="5" name="Slide Number Placeholder 4">
            <a:extLst>
              <a:ext uri="{FF2B5EF4-FFF2-40B4-BE49-F238E27FC236}">
                <a16:creationId xmlns:a16="http://schemas.microsoft.com/office/drawing/2014/main" id="{93B77B97-00D9-4069-BAA6-C725D406A634}"/>
              </a:ext>
            </a:extLst>
          </p:cNvPr>
          <p:cNvSpPr>
            <a:spLocks noGrp="1"/>
          </p:cNvSpPr>
          <p:nvPr>
            <p:ph type="sldNum" sz="quarter" idx="12"/>
          </p:nvPr>
        </p:nvSpPr>
        <p:spPr/>
        <p:txBody>
          <a:bodyPr/>
          <a:lstStyle/>
          <a:p>
            <a:r>
              <a:rPr lang="en-US" dirty="0"/>
              <a:t>11</a:t>
            </a:r>
          </a:p>
        </p:txBody>
      </p:sp>
    </p:spTree>
    <p:extLst>
      <p:ext uri="{BB962C8B-B14F-4D97-AF65-F5344CB8AC3E}">
        <p14:creationId xmlns:p14="http://schemas.microsoft.com/office/powerpoint/2010/main" val="13963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B0C8-F43E-405C-BA3B-887936B030B2}"/>
              </a:ext>
            </a:extLst>
          </p:cNvPr>
          <p:cNvSpPr>
            <a:spLocks noGrp="1"/>
          </p:cNvSpPr>
          <p:nvPr>
            <p:ph type="title"/>
          </p:nvPr>
        </p:nvSpPr>
        <p:spPr>
          <a:xfrm>
            <a:off x="1097280" y="340658"/>
            <a:ext cx="8866094" cy="1441525"/>
          </a:xfrm>
        </p:spPr>
        <p:txBody>
          <a:bodyPr>
            <a:normAutofit/>
          </a:bodyPr>
          <a:lstStyle/>
          <a:p>
            <a:r>
              <a:rPr lang="en-US" dirty="0"/>
              <a:t>Keeping Options Open For The Consumer. </a:t>
            </a:r>
          </a:p>
        </p:txBody>
      </p:sp>
      <p:sp>
        <p:nvSpPr>
          <p:cNvPr id="3" name="Content Placeholder 2">
            <a:extLst>
              <a:ext uri="{FF2B5EF4-FFF2-40B4-BE49-F238E27FC236}">
                <a16:creationId xmlns:a16="http://schemas.microsoft.com/office/drawing/2014/main" id="{35EADF8E-F4C1-4BD2-802D-5FD659376D06}"/>
              </a:ext>
            </a:extLst>
          </p:cNvPr>
          <p:cNvSpPr>
            <a:spLocks noGrp="1"/>
          </p:cNvSpPr>
          <p:nvPr>
            <p:ph idx="1"/>
          </p:nvPr>
        </p:nvSpPr>
        <p:spPr/>
        <p:txBody>
          <a:bodyPr>
            <a:normAutofit fontScale="85000" lnSpcReduction="10000"/>
          </a:bodyPr>
          <a:lstStyle/>
          <a:p>
            <a:r>
              <a:rPr lang="en-US" dirty="0"/>
              <a:t>Coatings can be applied on or off-site by experienced painters, but pressure treated wood cannot.  ALL pressure treated wood and flame-retardant coatings must be, “Maintained”; If the topical treatment of the pressure treated wood is damaged or becomes exposed, just like the pictures above, how is one supposed to be able to maintain protection?  The only answer is to add a properly rated fire-retardant product to the exposed surfaces of the wood or remove the installation and re-fabricate.  </a:t>
            </a:r>
          </a:p>
          <a:p>
            <a:r>
              <a:rPr lang="en-US" dirty="0"/>
              <a:t>Pressure Treated Wood is very difficult to work with, it warps, chips and is corrosive to metal and strength integrity has been proven to be compromised.</a:t>
            </a:r>
          </a:p>
          <a:p>
            <a:r>
              <a:rPr lang="en-US" dirty="0"/>
              <a:t>Again, all Fire Codes must be tested in the same exact way, using the same exact methods to comply with required fire codes.  Application of treatments should not be stipulated if the fire code has been met.   The way that the fire codes currently read prevents any other product from being used that currently complies with the same fire codes and also prevents any product from being used after development.</a:t>
            </a:r>
          </a:p>
          <a:p>
            <a:r>
              <a:rPr lang="en-US" dirty="0"/>
              <a:t>A single industry should not be allowed to shape the entire narrative.</a:t>
            </a:r>
          </a:p>
          <a:p>
            <a:endParaRPr lang="en-US" dirty="0"/>
          </a:p>
        </p:txBody>
      </p:sp>
      <p:sp>
        <p:nvSpPr>
          <p:cNvPr id="4" name="Slide Number Placeholder 3">
            <a:extLst>
              <a:ext uri="{FF2B5EF4-FFF2-40B4-BE49-F238E27FC236}">
                <a16:creationId xmlns:a16="http://schemas.microsoft.com/office/drawing/2014/main" id="{BEE24696-DACE-4760-9C63-2B40932B987C}"/>
              </a:ext>
            </a:extLst>
          </p:cNvPr>
          <p:cNvSpPr>
            <a:spLocks noGrp="1"/>
          </p:cNvSpPr>
          <p:nvPr>
            <p:ph type="sldNum" sz="quarter" idx="12"/>
          </p:nvPr>
        </p:nvSpPr>
        <p:spPr/>
        <p:txBody>
          <a:bodyPr/>
          <a:lstStyle/>
          <a:p>
            <a:r>
              <a:rPr lang="en-US" dirty="0"/>
              <a:t>12</a:t>
            </a:r>
          </a:p>
        </p:txBody>
      </p:sp>
    </p:spTree>
    <p:extLst>
      <p:ext uri="{BB962C8B-B14F-4D97-AF65-F5344CB8AC3E}">
        <p14:creationId xmlns:p14="http://schemas.microsoft.com/office/powerpoint/2010/main" val="259975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DE8041-16A1-43FA-BF92-A7A7E93183C1}"/>
              </a:ext>
            </a:extLst>
          </p:cNvPr>
          <p:cNvSpPr>
            <a:spLocks noGrp="1"/>
          </p:cNvSpPr>
          <p:nvPr>
            <p:ph type="body" sz="half" idx="2"/>
          </p:nvPr>
        </p:nvSpPr>
        <p:spPr>
          <a:xfrm>
            <a:off x="544214" y="972271"/>
            <a:ext cx="3517567" cy="4913456"/>
          </a:xfrm>
        </p:spPr>
        <p:txBody>
          <a:bodyPr>
            <a:normAutofit/>
          </a:bodyPr>
          <a:lstStyle/>
          <a:p>
            <a:r>
              <a:rPr lang="en-US" dirty="0"/>
              <a:t>This is a recent example of the information being published by the pressure treated wood industry:</a:t>
            </a:r>
          </a:p>
          <a:p>
            <a:endParaRPr lang="en-US" dirty="0"/>
          </a:p>
          <a:p>
            <a:endParaRPr lang="en-US" dirty="0"/>
          </a:p>
        </p:txBody>
      </p:sp>
      <p:sp>
        <p:nvSpPr>
          <p:cNvPr id="2" name="Slide Number Placeholder 1">
            <a:extLst>
              <a:ext uri="{FF2B5EF4-FFF2-40B4-BE49-F238E27FC236}">
                <a16:creationId xmlns:a16="http://schemas.microsoft.com/office/drawing/2014/main" id="{338D53E6-B1C5-4D32-AEFF-490BF926407A}"/>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
        <p:nvSpPr>
          <p:cNvPr id="3" name="Arrow: Right 2">
            <a:extLst>
              <a:ext uri="{FF2B5EF4-FFF2-40B4-BE49-F238E27FC236}">
                <a16:creationId xmlns:a16="http://schemas.microsoft.com/office/drawing/2014/main" id="{5A140DBE-2E4E-1C71-988D-6E9D1D86C526}"/>
              </a:ext>
            </a:extLst>
          </p:cNvPr>
          <p:cNvSpPr/>
          <p:nvPr/>
        </p:nvSpPr>
        <p:spPr>
          <a:xfrm>
            <a:off x="768096" y="2633472"/>
            <a:ext cx="3145536" cy="86868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63E8FFD-35EC-7142-3DF4-6ACF9521DDC0}"/>
              </a:ext>
            </a:extLst>
          </p:cNvPr>
          <p:cNvSpPr txBox="1"/>
          <p:nvPr/>
        </p:nvSpPr>
        <p:spPr>
          <a:xfrm>
            <a:off x="694944" y="4011866"/>
            <a:ext cx="3366837" cy="646331"/>
          </a:xfrm>
          <a:prstGeom prst="rect">
            <a:avLst/>
          </a:prstGeom>
          <a:noFill/>
        </p:spPr>
        <p:txBody>
          <a:bodyPr wrap="square" rtlCol="0">
            <a:spAutoFit/>
          </a:bodyPr>
          <a:lstStyle/>
          <a:p>
            <a:r>
              <a:rPr lang="en-US" dirty="0">
                <a:hlinkClick r:id="rId2"/>
              </a:rPr>
              <a:t>https://frtw.com/?page_id=57</a:t>
            </a:r>
            <a:endParaRPr lang="en-US" dirty="0"/>
          </a:p>
          <a:p>
            <a:endParaRPr lang="en-US" dirty="0"/>
          </a:p>
        </p:txBody>
      </p:sp>
      <p:pic>
        <p:nvPicPr>
          <p:cNvPr id="8" name="Picture 7" descr="A screenshot of a website&#10;&#10;Description automatically generated">
            <a:extLst>
              <a:ext uri="{FF2B5EF4-FFF2-40B4-BE49-F238E27FC236}">
                <a16:creationId xmlns:a16="http://schemas.microsoft.com/office/drawing/2014/main" id="{B900D684-A954-ACFE-1604-552EBB3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795" y="46037"/>
            <a:ext cx="7192379" cy="3065240"/>
          </a:xfrm>
          <a:prstGeom prst="rect">
            <a:avLst/>
          </a:prstGeom>
        </p:spPr>
      </p:pic>
      <p:pic>
        <p:nvPicPr>
          <p:cNvPr id="12" name="Picture 11" descr="A screenshot of a website&#10;&#10;Description automatically generated">
            <a:extLst>
              <a:ext uri="{FF2B5EF4-FFF2-40B4-BE49-F238E27FC236}">
                <a16:creationId xmlns:a16="http://schemas.microsoft.com/office/drawing/2014/main" id="{7019755F-FBB0-E288-B0A2-FE53E6B7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95" y="3111277"/>
            <a:ext cx="7192379" cy="3746723"/>
          </a:xfrm>
          <a:prstGeom prst="rect">
            <a:avLst/>
          </a:prstGeom>
        </p:spPr>
      </p:pic>
    </p:spTree>
    <p:extLst>
      <p:ext uri="{BB962C8B-B14F-4D97-AF65-F5344CB8AC3E}">
        <p14:creationId xmlns:p14="http://schemas.microsoft.com/office/powerpoint/2010/main" val="285781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8E6A-D47E-4FA3-BF0A-17ED1DC599FB}"/>
              </a:ext>
            </a:extLst>
          </p:cNvPr>
          <p:cNvSpPr>
            <a:spLocks noGrp="1"/>
          </p:cNvSpPr>
          <p:nvPr>
            <p:ph type="title"/>
          </p:nvPr>
        </p:nvSpPr>
        <p:spPr/>
        <p:txBody>
          <a:bodyPr>
            <a:noAutofit/>
          </a:bodyPr>
          <a:lstStyle/>
          <a:p>
            <a:pPr algn="ctr"/>
            <a:r>
              <a:rPr lang="en-US" sz="4000" b="1" dirty="0"/>
              <a:t>THE FLAME-RETARDANT INDUSTRY NEEDS REGULATORY SURVAYLANCE</a:t>
            </a:r>
          </a:p>
        </p:txBody>
      </p:sp>
      <p:sp>
        <p:nvSpPr>
          <p:cNvPr id="3" name="Content Placeholder 2">
            <a:extLst>
              <a:ext uri="{FF2B5EF4-FFF2-40B4-BE49-F238E27FC236}">
                <a16:creationId xmlns:a16="http://schemas.microsoft.com/office/drawing/2014/main" id="{F235A285-5B5F-4E77-A54C-5A9D799EB121}"/>
              </a:ext>
            </a:extLst>
          </p:cNvPr>
          <p:cNvSpPr>
            <a:spLocks noGrp="1"/>
          </p:cNvSpPr>
          <p:nvPr>
            <p:ph idx="1"/>
          </p:nvPr>
        </p:nvSpPr>
        <p:spPr/>
        <p:txBody>
          <a:bodyPr>
            <a:normAutofit/>
          </a:bodyPr>
          <a:lstStyle/>
          <a:p>
            <a:r>
              <a:rPr lang="en-US" dirty="0"/>
              <a:t>The term, “Fire-Retardant Coatings” has been used in the NFPA Code since 1957. In 1989, the pressure treated wood industry developed.  Today, FRTW and code officials have allowed to almost eliminate the use of flame-retardant coatings.</a:t>
            </a:r>
          </a:p>
          <a:p>
            <a:r>
              <a:rPr lang="en-US" dirty="0"/>
              <a:t>Flame-retardants on the market are tested by Independent, Certified Laboratories using the exact same testing as Fire-Retardant- Treated wood.  No industry should be eliminated from being able to comply with the fire codes and limit consumer options.  </a:t>
            </a:r>
          </a:p>
          <a:p>
            <a:r>
              <a:rPr lang="en-US" dirty="0"/>
              <a:t>The Flame-Retardant Coating Industry has not been involved in these changes and our industry needs support.  If we don’t pay attention and make comments on these changes, the flame-retardant coatings industry will continue the inability for consumers to have options to comply with fire codes.</a:t>
            </a:r>
          </a:p>
          <a:p>
            <a:endParaRPr lang="en-US" dirty="0"/>
          </a:p>
        </p:txBody>
      </p:sp>
      <p:sp>
        <p:nvSpPr>
          <p:cNvPr id="4" name="Slide Number Placeholder 3">
            <a:extLst>
              <a:ext uri="{FF2B5EF4-FFF2-40B4-BE49-F238E27FC236}">
                <a16:creationId xmlns:a16="http://schemas.microsoft.com/office/drawing/2014/main" id="{0FBD6B4F-94A0-45FC-8C47-A19D27F6C353}"/>
              </a:ext>
            </a:extLst>
          </p:cNvPr>
          <p:cNvSpPr>
            <a:spLocks noGrp="1"/>
          </p:cNvSpPr>
          <p:nvPr>
            <p:ph type="sldNum" sz="quarter" idx="12"/>
          </p:nvPr>
        </p:nvSpPr>
        <p:spPr/>
        <p:txBody>
          <a:bodyPr/>
          <a:lstStyle/>
          <a:p>
            <a:r>
              <a:rPr lang="en-US" dirty="0"/>
              <a:t>14</a:t>
            </a:r>
          </a:p>
        </p:txBody>
      </p:sp>
    </p:spTree>
    <p:extLst>
      <p:ext uri="{BB962C8B-B14F-4D97-AF65-F5344CB8AC3E}">
        <p14:creationId xmlns:p14="http://schemas.microsoft.com/office/powerpoint/2010/main" val="237113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C3E8-9081-409B-24DE-4CEFF85B7671}"/>
              </a:ext>
            </a:extLst>
          </p:cNvPr>
          <p:cNvSpPr>
            <a:spLocks noGrp="1"/>
          </p:cNvSpPr>
          <p:nvPr>
            <p:ph type="title"/>
          </p:nvPr>
        </p:nvSpPr>
        <p:spPr>
          <a:xfrm>
            <a:off x="661572" y="1517206"/>
            <a:ext cx="3517567" cy="5294757"/>
          </a:xfrm>
        </p:spPr>
        <p:txBody>
          <a:bodyPr>
            <a:normAutofit fontScale="90000"/>
          </a:bodyPr>
          <a:lstStyle/>
          <a:p>
            <a:pPr algn="ctr"/>
            <a:r>
              <a:rPr lang="en-US" sz="2400" dirty="0"/>
              <a:t>Time is of the essence.  Public comments close on</a:t>
            </a:r>
            <a:br>
              <a:rPr lang="en-US" sz="2400" dirty="0"/>
            </a:br>
            <a:r>
              <a:rPr lang="en-US" sz="2400" dirty="0">
                <a:solidFill>
                  <a:srgbClr val="FF0000"/>
                </a:solidFill>
              </a:rPr>
              <a:t>06/04/2024</a:t>
            </a:r>
            <a:r>
              <a:rPr lang="en-US" sz="2400" dirty="0"/>
              <a:t> for the 2027 Edition!</a:t>
            </a:r>
            <a:br>
              <a:rPr lang="en-US" sz="2400" dirty="0"/>
            </a:br>
            <a:r>
              <a:rPr lang="en-US" sz="2400" b="1" dirty="0">
                <a:solidFill>
                  <a:srgbClr val="FF0000"/>
                </a:solidFill>
              </a:rPr>
              <a:t>After that date, the opportunity to submit any changes will not come up again for another 3 years, and would not be printed until 2030!</a:t>
            </a:r>
            <a:br>
              <a:rPr lang="en-US" sz="2400" b="1" dirty="0">
                <a:solidFill>
                  <a:srgbClr val="FF0000"/>
                </a:solidFill>
              </a:rPr>
            </a:br>
            <a:r>
              <a:rPr lang="en-US" sz="2400" dirty="0"/>
              <a:t>Please be specific with NFPA Codes when submitting a comment.  Attach testing examples, ideas, solutions. </a:t>
            </a:r>
            <a:br>
              <a:rPr lang="en-US" sz="2400" dirty="0"/>
            </a:br>
            <a:r>
              <a:rPr lang="en-US" sz="2400" dirty="0">
                <a:solidFill>
                  <a:srgbClr val="FF0000"/>
                </a:solidFill>
              </a:rPr>
              <a:t>Flame-Retardant Coatings can and do comply with the same standards as Pressure Treated Wood</a:t>
            </a:r>
            <a:r>
              <a:rPr lang="en-US" sz="2400" dirty="0"/>
              <a:t>!</a:t>
            </a:r>
          </a:p>
        </p:txBody>
      </p:sp>
      <p:sp>
        <p:nvSpPr>
          <p:cNvPr id="3" name="Content Placeholder 2">
            <a:extLst>
              <a:ext uri="{FF2B5EF4-FFF2-40B4-BE49-F238E27FC236}">
                <a16:creationId xmlns:a16="http://schemas.microsoft.com/office/drawing/2014/main" id="{5A0E0937-A8D3-C54A-D594-5226242BEE16}"/>
              </a:ext>
            </a:extLst>
          </p:cNvPr>
          <p:cNvSpPr>
            <a:spLocks noGrp="1"/>
          </p:cNvSpPr>
          <p:nvPr>
            <p:ph idx="1"/>
          </p:nvPr>
        </p:nvSpPr>
        <p: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txBody>
          <a:bodyPr/>
          <a:lstStyle/>
          <a:p>
            <a:r>
              <a:rPr lang="en-US" dirty="0"/>
              <a:t>If you are not registered with </a:t>
            </a:r>
            <a:r>
              <a:rPr lang="en-US" dirty="0">
                <a:hlinkClick r:id="rId2"/>
              </a:rPr>
              <a:t>www.nfpa.org</a:t>
            </a:r>
            <a:endParaRPr lang="en-US" dirty="0"/>
          </a:p>
          <a:p>
            <a:r>
              <a:rPr lang="en-US" dirty="0"/>
              <a:t>Go to </a:t>
            </a:r>
          </a:p>
          <a:p>
            <a:r>
              <a:rPr lang="en-US" dirty="0">
                <a:hlinkClick r:id="rId3"/>
              </a:rPr>
              <a:t>https://www.nfpa.org/codes-and-standards/7/0/3/703?l=68</a:t>
            </a:r>
            <a:endParaRPr lang="en-US" dirty="0"/>
          </a:p>
          <a:p>
            <a:r>
              <a:rPr lang="en-US" dirty="0"/>
              <a:t>Click on Current and Prior Editions, Scroll down and click on Free Access and register.</a:t>
            </a:r>
          </a:p>
          <a:p>
            <a:r>
              <a:rPr lang="en-US" dirty="0"/>
              <a:t>After you register, click on, “Next Edition” and click on, “Submit Public Input Online”.</a:t>
            </a:r>
          </a:p>
          <a:p>
            <a:r>
              <a:rPr lang="en-US" dirty="0"/>
              <a:t>Feel free to email to call me if you have any questions.</a:t>
            </a:r>
          </a:p>
          <a:p>
            <a:r>
              <a:rPr lang="en-US" dirty="0">
                <a:hlinkClick r:id="rId4"/>
              </a:rPr>
              <a:t>Kathy@firetect.com</a:t>
            </a:r>
            <a:r>
              <a:rPr lang="en-US" dirty="0"/>
              <a:t>  661.295.3473</a:t>
            </a:r>
          </a:p>
          <a:p>
            <a:endParaRPr lang="en-US" dirty="0"/>
          </a:p>
          <a:p>
            <a:endParaRPr lang="en-US" dirty="0"/>
          </a:p>
        </p:txBody>
      </p:sp>
      <p:sp>
        <p:nvSpPr>
          <p:cNvPr id="4" name="Slide Number Placeholder 3">
            <a:extLst>
              <a:ext uri="{FF2B5EF4-FFF2-40B4-BE49-F238E27FC236}">
                <a16:creationId xmlns:a16="http://schemas.microsoft.com/office/drawing/2014/main" id="{18952F06-9573-4175-7CF2-70CD6C39AB0D}"/>
              </a:ext>
            </a:extLst>
          </p:cNvPr>
          <p:cNvSpPr>
            <a:spLocks noGrp="1"/>
          </p:cNvSpPr>
          <p:nvPr>
            <p:ph type="sldNum" sz="quarter" idx="12"/>
          </p:nvPr>
        </p:nvSpPr>
        <p:spPr/>
        <p:txBody>
          <a:bodyPr/>
          <a:lstStyle/>
          <a:p>
            <a:r>
              <a:rPr lang="en-US" dirty="0"/>
              <a:t>15</a:t>
            </a:r>
          </a:p>
        </p:txBody>
      </p:sp>
    </p:spTree>
    <p:extLst>
      <p:ext uri="{BB962C8B-B14F-4D97-AF65-F5344CB8AC3E}">
        <p14:creationId xmlns:p14="http://schemas.microsoft.com/office/powerpoint/2010/main" val="216573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7716F-BA96-4354-A0E1-0E12151C6132}"/>
              </a:ext>
            </a:extLst>
          </p:cNvPr>
          <p:cNvSpPr>
            <a:spLocks noGrp="1"/>
          </p:cNvSpPr>
          <p:nvPr>
            <p:ph type="title"/>
          </p:nvPr>
        </p:nvSpPr>
        <p:spPr/>
        <p:txBody>
          <a:bodyPr/>
          <a:lstStyle/>
          <a:p>
            <a:pPr algn="ctr"/>
            <a:r>
              <a:rPr lang="en-US" dirty="0"/>
              <a:t>FLAME-RETARDANT INDUSTRY NEEDS SUPPORT</a:t>
            </a:r>
          </a:p>
        </p:txBody>
      </p:sp>
      <p:sp>
        <p:nvSpPr>
          <p:cNvPr id="5" name="Content Placeholder 4">
            <a:extLst>
              <a:ext uri="{FF2B5EF4-FFF2-40B4-BE49-F238E27FC236}">
                <a16:creationId xmlns:a16="http://schemas.microsoft.com/office/drawing/2014/main" id="{01362E35-2EAF-4C67-9D53-D6F5C3725A9E}"/>
              </a:ext>
            </a:extLst>
          </p:cNvPr>
          <p:cNvSpPr>
            <a:spLocks noGrp="1"/>
          </p:cNvSpPr>
          <p:nvPr>
            <p:ph idx="1"/>
          </p:nvPr>
        </p:nvSpPr>
        <p:spPr>
          <a:xfrm>
            <a:off x="228600" y="1894114"/>
            <a:ext cx="11750040" cy="4521925"/>
          </a:xfrm>
        </p:spPr>
        <p:txBody>
          <a:bodyPr>
            <a:normAutofit fontScale="85000" lnSpcReduction="20000"/>
          </a:bodyPr>
          <a:lstStyle/>
          <a:p>
            <a:pPr algn="ctr"/>
            <a:r>
              <a:rPr lang="en-US" sz="2800" b="1" dirty="0"/>
              <a:t>This is a call to become more active with Fire Code Rules and Regulations</a:t>
            </a:r>
          </a:p>
          <a:p>
            <a:pPr lvl="1"/>
            <a:r>
              <a:rPr lang="en-US" sz="2100" dirty="0"/>
              <a:t>International Code Council (IBC, IFC)</a:t>
            </a:r>
          </a:p>
          <a:p>
            <a:pPr lvl="1"/>
            <a:r>
              <a:rPr lang="en-US" sz="2100" dirty="0"/>
              <a:t>NFPA*</a:t>
            </a:r>
          </a:p>
          <a:p>
            <a:pPr lvl="1"/>
            <a:r>
              <a:rPr lang="en-US" sz="2100" dirty="0"/>
              <a:t>ICC*</a:t>
            </a:r>
          </a:p>
          <a:p>
            <a:pPr lvl="1"/>
            <a:r>
              <a:rPr lang="en-US" sz="2100" dirty="0"/>
              <a:t>UL*</a:t>
            </a:r>
          </a:p>
          <a:p>
            <a:pPr lvl="1"/>
            <a:r>
              <a:rPr lang="en-US" sz="2100" dirty="0"/>
              <a:t>FM*</a:t>
            </a:r>
          </a:p>
          <a:p>
            <a:pPr lvl="1"/>
            <a:r>
              <a:rPr lang="en-US" sz="2100" dirty="0"/>
              <a:t>ASTM*</a:t>
            </a:r>
          </a:p>
          <a:p>
            <a:pPr lvl="1"/>
            <a:r>
              <a:rPr lang="en-US" sz="2100" dirty="0"/>
              <a:t>NIST*</a:t>
            </a:r>
          </a:p>
          <a:p>
            <a:pPr lvl="1"/>
            <a:r>
              <a:rPr lang="en-US" sz="2100" dirty="0"/>
              <a:t>WUI*</a:t>
            </a:r>
          </a:p>
          <a:p>
            <a:pPr marL="201168" lvl="1" indent="0" algn="ctr">
              <a:buNone/>
            </a:pPr>
            <a:r>
              <a:rPr lang="en-US" sz="2100" dirty="0">
                <a:solidFill>
                  <a:srgbClr val="FF0000"/>
                </a:solidFill>
              </a:rPr>
              <a:t>FLAME-RETARDANT COATINGS PASS THE SAME FIRE TESTS USING THE SAME LABORATORIES THAT THE PRESSURE TREATED WOOD INDUSTRY USES, HOWEVER, THEY HAVE CONVINCED THE PUBLIC AND CODE OFFICIALS THAT THEIR PRODUCTS AND TREATMENT IS SUPPERIOR TO FLAME-RETARDANT COATINGS.</a:t>
            </a:r>
            <a:endParaRPr lang="en-US" sz="1300" b="1" dirty="0"/>
          </a:p>
          <a:p>
            <a:pPr marL="201168" lvl="1" indent="0">
              <a:buNone/>
            </a:pPr>
            <a:r>
              <a:rPr lang="en-US" sz="2800" b="1" dirty="0"/>
              <a:t>FOR WOOD FLAME-RETARDANTS:  </a:t>
            </a:r>
            <a:r>
              <a:rPr lang="en-US" sz="2400" dirty="0">
                <a:solidFill>
                  <a:srgbClr val="FF0000"/>
                </a:solidFill>
              </a:rPr>
              <a:t>Code Officials have made pressure treated wood the preferred method, even though the testing standards are identical.  </a:t>
            </a:r>
            <a:endParaRPr lang="en-US" sz="2100" dirty="0">
              <a:solidFill>
                <a:srgbClr val="FF0000"/>
              </a:solidFill>
            </a:endParaRPr>
          </a:p>
          <a:p>
            <a:pPr marL="201168" lvl="1" indent="0">
              <a:buNone/>
            </a:pPr>
            <a:r>
              <a:rPr lang="en-US" sz="2400" b="1" dirty="0">
                <a:solidFill>
                  <a:schemeClr val="bg2">
                    <a:lumMod val="25000"/>
                  </a:schemeClr>
                </a:solidFill>
              </a:rPr>
              <a:t>*May need membership to these organizations so that you can vote on code changes.</a:t>
            </a:r>
          </a:p>
          <a:p>
            <a:pPr lvl="1"/>
            <a:endParaRPr lang="en-US" dirty="0"/>
          </a:p>
          <a:p>
            <a:pPr lvl="1"/>
            <a:endParaRPr lang="en-US" dirty="0"/>
          </a:p>
        </p:txBody>
      </p:sp>
      <p:sp>
        <p:nvSpPr>
          <p:cNvPr id="7" name="Slide Number Placeholder 6">
            <a:extLst>
              <a:ext uri="{FF2B5EF4-FFF2-40B4-BE49-F238E27FC236}">
                <a16:creationId xmlns:a16="http://schemas.microsoft.com/office/drawing/2014/main" id="{40C42ECC-2FD3-46AF-883D-C672EAB3661F}"/>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02579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4E17-201B-41D4-B428-F66E8F224899}"/>
              </a:ext>
            </a:extLst>
          </p:cNvPr>
          <p:cNvSpPr>
            <a:spLocks noGrp="1"/>
          </p:cNvSpPr>
          <p:nvPr>
            <p:ph type="title"/>
          </p:nvPr>
        </p:nvSpPr>
        <p:spPr>
          <a:xfrm>
            <a:off x="89647" y="214328"/>
            <a:ext cx="12102353" cy="1450757"/>
          </a:xfrm>
        </p:spPr>
        <p:txBody>
          <a:bodyPr>
            <a:normAutofit/>
          </a:bodyPr>
          <a:lstStyle/>
          <a:p>
            <a:pPr algn="ctr"/>
            <a:r>
              <a:rPr lang="en-US" dirty="0"/>
              <a:t>History Of Pressure Treated Wood </a:t>
            </a:r>
            <a:br>
              <a:rPr lang="en-US" dirty="0"/>
            </a:br>
            <a:r>
              <a:rPr lang="en-US" dirty="0"/>
              <a:t>NFPA 703, NFPA 101 &amp; NFPA 5000</a:t>
            </a:r>
          </a:p>
        </p:txBody>
      </p:sp>
      <p:graphicFrame>
        <p:nvGraphicFramePr>
          <p:cNvPr id="3" name="Diagram 2">
            <a:extLst>
              <a:ext uri="{FF2B5EF4-FFF2-40B4-BE49-F238E27FC236}">
                <a16:creationId xmlns:a16="http://schemas.microsoft.com/office/drawing/2014/main" id="{BFF15A9B-B01B-4954-9EA1-CC1FAA8AEAD4}"/>
              </a:ext>
            </a:extLst>
          </p:cNvPr>
          <p:cNvGraphicFramePr/>
          <p:nvPr>
            <p:extLst>
              <p:ext uri="{D42A27DB-BD31-4B8C-83A1-F6EECF244321}">
                <p14:modId xmlns:p14="http://schemas.microsoft.com/office/powerpoint/2010/main" val="1309643532"/>
              </p:ext>
            </p:extLst>
          </p:nvPr>
        </p:nvGraphicFramePr>
        <p:xfrm>
          <a:off x="172058" y="1525436"/>
          <a:ext cx="11847884" cy="5764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6D18606-3809-4FA3-BC76-9FC5A20F07BC}"/>
              </a:ext>
            </a:extLst>
          </p:cNvPr>
          <p:cNvSpPr txBox="1"/>
          <p:nvPr/>
        </p:nvSpPr>
        <p:spPr>
          <a:xfrm>
            <a:off x="464695" y="7150308"/>
            <a:ext cx="11467475" cy="369332"/>
          </a:xfrm>
          <a:prstGeom prst="rect">
            <a:avLst/>
          </a:prstGeom>
          <a:noFill/>
        </p:spPr>
        <p:txBody>
          <a:bodyPr wrap="square" rtlCol="0">
            <a:spAutoFit/>
          </a:bodyPr>
          <a:lstStyle/>
          <a:p>
            <a:r>
              <a:rPr lang="en-US" dirty="0"/>
              <a:t>NFPA PUBLICATIONS BY YEAR:  1957, 1961, 1979, 1985, 1992, 1995, 2000, 2006, 2009, 2012, 2015, 2018</a:t>
            </a:r>
          </a:p>
        </p:txBody>
      </p:sp>
      <p:sp>
        <p:nvSpPr>
          <p:cNvPr id="5" name="TextBox 4">
            <a:extLst>
              <a:ext uri="{FF2B5EF4-FFF2-40B4-BE49-F238E27FC236}">
                <a16:creationId xmlns:a16="http://schemas.microsoft.com/office/drawing/2014/main" id="{55B559A0-D863-4DE2-97AE-D75B82ACB45F}"/>
              </a:ext>
            </a:extLst>
          </p:cNvPr>
          <p:cNvSpPr txBox="1"/>
          <p:nvPr/>
        </p:nvSpPr>
        <p:spPr>
          <a:xfrm>
            <a:off x="7195278" y="1964829"/>
            <a:ext cx="1738859" cy="2308324"/>
          </a:xfrm>
          <a:prstGeom prst="rect">
            <a:avLst/>
          </a:prstGeom>
          <a:noFill/>
        </p:spPr>
        <p:txBody>
          <a:bodyPr wrap="square" rtlCol="0">
            <a:spAutoFit/>
          </a:bodyPr>
          <a:lstStyle/>
          <a:p>
            <a:r>
              <a:rPr lang="en-US" sz="1200" dirty="0"/>
              <a:t>Title of Standard was changed to, “Standard for Fire-Retardant Treated Wood and Fire Retardant Coatings for Building Materials”. TITLE WAS CHANGED FROM, “IMPREGNATED TO TREATED”.  THIS IS A PROBLEM BECAUSE ALL WOOD THAT IS ALTERED IS TREATED.</a:t>
            </a:r>
          </a:p>
        </p:txBody>
      </p:sp>
      <p:sp>
        <p:nvSpPr>
          <p:cNvPr id="6" name="Slide Number Placeholder 5">
            <a:extLst>
              <a:ext uri="{FF2B5EF4-FFF2-40B4-BE49-F238E27FC236}">
                <a16:creationId xmlns:a16="http://schemas.microsoft.com/office/drawing/2014/main" id="{F16A3FEF-1B1A-4025-80E9-E2F2481AC205}"/>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168877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4E17-201B-41D4-B428-F66E8F224899}"/>
              </a:ext>
            </a:extLst>
          </p:cNvPr>
          <p:cNvSpPr>
            <a:spLocks noGrp="1"/>
          </p:cNvSpPr>
          <p:nvPr>
            <p:ph type="title"/>
          </p:nvPr>
        </p:nvSpPr>
        <p:spPr>
          <a:xfrm>
            <a:off x="152401" y="884420"/>
            <a:ext cx="11779770" cy="765607"/>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sz="6000" dirty="0"/>
              <a:t>NFPA 703</a:t>
            </a:r>
          </a:p>
        </p:txBody>
      </p:sp>
      <p:sp>
        <p:nvSpPr>
          <p:cNvPr id="4" name="TextBox 3">
            <a:extLst>
              <a:ext uri="{FF2B5EF4-FFF2-40B4-BE49-F238E27FC236}">
                <a16:creationId xmlns:a16="http://schemas.microsoft.com/office/drawing/2014/main" id="{F6D18606-3809-4FA3-BC76-9FC5A20F07BC}"/>
              </a:ext>
            </a:extLst>
          </p:cNvPr>
          <p:cNvSpPr txBox="1"/>
          <p:nvPr/>
        </p:nvSpPr>
        <p:spPr>
          <a:xfrm>
            <a:off x="464695" y="7150308"/>
            <a:ext cx="11467475" cy="646331"/>
          </a:xfrm>
          <a:prstGeom prst="rect">
            <a:avLst/>
          </a:prstGeom>
          <a:noFill/>
        </p:spPr>
        <p:txBody>
          <a:bodyPr wrap="square" rtlCol="0">
            <a:spAutoFit/>
          </a:bodyPr>
          <a:lstStyle/>
          <a:p>
            <a:r>
              <a:rPr lang="en-US" dirty="0"/>
              <a:t>NFPA PUBLICATIONS BY YEAR (every 3-5):  1957, 1961, 1979, 1985, 1992, 1995, 2000, 2006, 2009, 2012, 2015, 2018</a:t>
            </a:r>
          </a:p>
        </p:txBody>
      </p:sp>
      <p:graphicFrame>
        <p:nvGraphicFramePr>
          <p:cNvPr id="8" name="Table 8">
            <a:extLst>
              <a:ext uri="{FF2B5EF4-FFF2-40B4-BE49-F238E27FC236}">
                <a16:creationId xmlns:a16="http://schemas.microsoft.com/office/drawing/2014/main" id="{BD36E314-A108-4201-9819-03E40CF8F1A3}"/>
              </a:ext>
            </a:extLst>
          </p:cNvPr>
          <p:cNvGraphicFramePr>
            <a:graphicFrameLocks noGrp="1"/>
          </p:cNvGraphicFramePr>
          <p:nvPr>
            <p:extLst>
              <p:ext uri="{D42A27DB-BD31-4B8C-83A1-F6EECF244321}">
                <p14:modId xmlns:p14="http://schemas.microsoft.com/office/powerpoint/2010/main" val="1197483135"/>
              </p:ext>
            </p:extLst>
          </p:nvPr>
        </p:nvGraphicFramePr>
        <p:xfrm>
          <a:off x="1850270" y="1988372"/>
          <a:ext cx="8128000" cy="4323551"/>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47225502"/>
                    </a:ext>
                  </a:extLst>
                </a:gridCol>
              </a:tblGrid>
              <a:tr h="504437">
                <a:tc>
                  <a:txBody>
                    <a:bodyPr/>
                    <a:lstStyle/>
                    <a:p>
                      <a:r>
                        <a:rPr lang="en-US" dirty="0"/>
                        <a:t>Go to NFPA.org/703 </a:t>
                      </a:r>
                      <a:r>
                        <a:rPr lang="en-US" dirty="0">
                          <a:latin typeface="Calibri" panose="020F0502020204030204" pitchFamily="34" charset="0"/>
                          <a:cs typeface="Calibri" panose="020F0502020204030204" pitchFamily="34" charset="0"/>
                        </a:rPr>
                        <a:t>→Next Edition→First Draft Report→</a:t>
                      </a:r>
                      <a:endParaRPr lang="en-US" dirty="0"/>
                    </a:p>
                  </a:txBody>
                  <a:tcPr/>
                </a:tc>
                <a:extLst>
                  <a:ext uri="{0D108BD9-81ED-4DB2-BD59-A6C34878D82A}">
                    <a16:rowId xmlns:a16="http://schemas.microsoft.com/office/drawing/2014/main" val="1067373996"/>
                  </a:ext>
                </a:extLst>
              </a:tr>
              <a:tr h="504437">
                <a:tc>
                  <a:txBody>
                    <a:bodyPr/>
                    <a:lstStyle/>
                    <a:p>
                      <a:r>
                        <a:rPr lang="en-US" dirty="0"/>
                        <a:t>Chapter 3, Sec 3.3.2 Definition needs to be verified based on testing review</a:t>
                      </a:r>
                    </a:p>
                  </a:txBody>
                  <a:tcPr/>
                </a:tc>
                <a:extLst>
                  <a:ext uri="{0D108BD9-81ED-4DB2-BD59-A6C34878D82A}">
                    <a16:rowId xmlns:a16="http://schemas.microsoft.com/office/drawing/2014/main" val="919794320"/>
                  </a:ext>
                </a:extLst>
              </a:tr>
              <a:tr h="531387">
                <a:tc>
                  <a:txBody>
                    <a:bodyPr/>
                    <a:lstStyle/>
                    <a:p>
                      <a:r>
                        <a:rPr lang="en-US" dirty="0"/>
                        <a:t>Chapter 4 Sec. 4.1.2.2.2 </a:t>
                      </a:r>
                    </a:p>
                  </a:txBody>
                  <a:tcPr/>
                </a:tc>
                <a:extLst>
                  <a:ext uri="{0D108BD9-81ED-4DB2-BD59-A6C34878D82A}">
                    <a16:rowId xmlns:a16="http://schemas.microsoft.com/office/drawing/2014/main" val="486228270"/>
                  </a:ext>
                </a:extLst>
              </a:tr>
              <a:tr h="504437">
                <a:tc>
                  <a:txBody>
                    <a:bodyPr/>
                    <a:lstStyle/>
                    <a:p>
                      <a:r>
                        <a:rPr lang="en-US" dirty="0"/>
                        <a:t>See Annex A, Explanatory Material 4.1.1</a:t>
                      </a:r>
                    </a:p>
                  </a:txBody>
                  <a:tcPr/>
                </a:tc>
                <a:extLst>
                  <a:ext uri="{0D108BD9-81ED-4DB2-BD59-A6C34878D82A}">
                    <a16:rowId xmlns:a16="http://schemas.microsoft.com/office/drawing/2014/main" val="2589717723"/>
                  </a:ext>
                </a:extLst>
              </a:tr>
              <a:tr h="1774416">
                <a:tc>
                  <a:txBody>
                    <a:bodyPr/>
                    <a:lstStyle/>
                    <a:p>
                      <a:r>
                        <a:rPr lang="en-US" dirty="0"/>
                        <a:t>For previous Editions, you can see who made comments and changed code.  Ref:</a:t>
                      </a:r>
                    </a:p>
                    <a:p>
                      <a:r>
                        <a:rPr lang="en-US" dirty="0"/>
                        <a:t>2015 Edition; Ch 4.1.1.6  This is where Hoover was trying to remove the term, “By Other Means”.  In 2018 Edition, “By Other Means During Manufacture” they tried to eliminate it completely.  Fortunately, they have not been successful, but if these codes are not monitored, the potential for these changes being made are great if the flame-retardant industry is not paying attention.</a:t>
                      </a:r>
                    </a:p>
                  </a:txBody>
                  <a:tcPr/>
                </a:tc>
                <a:extLst>
                  <a:ext uri="{0D108BD9-81ED-4DB2-BD59-A6C34878D82A}">
                    <a16:rowId xmlns:a16="http://schemas.microsoft.com/office/drawing/2014/main" val="2055693059"/>
                  </a:ext>
                </a:extLst>
              </a:tr>
              <a:tr h="504437">
                <a:tc>
                  <a:txBody>
                    <a:bodyPr/>
                    <a:lstStyle/>
                    <a:p>
                      <a:endParaRPr lang="en-US" dirty="0"/>
                    </a:p>
                  </a:txBody>
                  <a:tcPr/>
                </a:tc>
                <a:extLst>
                  <a:ext uri="{0D108BD9-81ED-4DB2-BD59-A6C34878D82A}">
                    <a16:rowId xmlns:a16="http://schemas.microsoft.com/office/drawing/2014/main" val="141839342"/>
                  </a:ext>
                </a:extLst>
              </a:tr>
            </a:tbl>
          </a:graphicData>
        </a:graphic>
      </p:graphicFrame>
      <p:sp>
        <p:nvSpPr>
          <p:cNvPr id="3" name="Slide Number Placeholder 2">
            <a:extLst>
              <a:ext uri="{FF2B5EF4-FFF2-40B4-BE49-F238E27FC236}">
                <a16:creationId xmlns:a16="http://schemas.microsoft.com/office/drawing/2014/main" id="{DB842B0A-4F60-4CB7-9169-CDBB4D1C4751}"/>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28665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A04E17-201B-41D4-B428-F66E8F224899}"/>
              </a:ext>
            </a:extLst>
          </p:cNvPr>
          <p:cNvSpPr>
            <a:spLocks noGrp="1"/>
          </p:cNvSpPr>
          <p:nvPr>
            <p:ph type="title"/>
          </p:nvPr>
        </p:nvSpPr>
        <p:spPr>
          <a:xfrm>
            <a:off x="7216901" y="562128"/>
            <a:ext cx="4821170" cy="6377021"/>
          </a:xfrm>
        </p:spPr>
        <p:txBody>
          <a:bodyPr vert="horz" lIns="91440" tIns="45720" rIns="91440" bIns="45720" rtlCol="0" anchor="b">
            <a:normAutofit fontScale="90000"/>
          </a:bodyPr>
          <a:lstStyle/>
          <a:p>
            <a:br>
              <a:rPr lang="en-US" sz="2600" dirty="0">
                <a:solidFill>
                  <a:schemeClr val="tx1">
                    <a:lumMod val="85000"/>
                    <a:lumOff val="15000"/>
                  </a:schemeClr>
                </a:solidFill>
              </a:rPr>
            </a:br>
            <a:br>
              <a:rPr lang="en-US" sz="2600" dirty="0">
                <a:solidFill>
                  <a:schemeClr val="tx1">
                    <a:lumMod val="85000"/>
                    <a:lumOff val="15000"/>
                  </a:schemeClr>
                </a:solidFill>
              </a:rPr>
            </a:br>
            <a:r>
              <a:rPr lang="en-US" sz="2600" b="1" dirty="0">
                <a:solidFill>
                  <a:schemeClr val="tx1">
                    <a:lumMod val="85000"/>
                    <a:lumOff val="15000"/>
                  </a:schemeClr>
                </a:solidFill>
              </a:rPr>
              <a:t>Code History:</a:t>
            </a:r>
            <a:br>
              <a:rPr lang="en-US" sz="2600" dirty="0">
                <a:solidFill>
                  <a:schemeClr val="tx1">
                    <a:lumMod val="85000"/>
                    <a:lumOff val="15000"/>
                  </a:schemeClr>
                </a:solidFill>
              </a:rPr>
            </a:br>
            <a:r>
              <a:rPr lang="en-US" sz="1800" dirty="0">
                <a:solidFill>
                  <a:schemeClr val="tx1">
                    <a:lumMod val="85000"/>
                    <a:lumOff val="15000"/>
                  </a:schemeClr>
                </a:solidFill>
              </a:rPr>
              <a:t>In -2003, NFPA 5000, 10.3.1.3 eliminates the ability for Fire-Retardant Coatings to be used for  interior finishes. Reason for this was NFPA’s take was the fire-retardant coatings are not allowed to be used for design or construction.  See 1.2</a:t>
            </a:r>
            <a:br>
              <a:rPr lang="en-US" sz="1800" dirty="0">
                <a:solidFill>
                  <a:schemeClr val="tx1">
                    <a:lumMod val="85000"/>
                    <a:lumOff val="15000"/>
                  </a:schemeClr>
                </a:solidFill>
              </a:rPr>
            </a:br>
            <a:r>
              <a:rPr lang="en-US" sz="1800" dirty="0">
                <a:solidFill>
                  <a:schemeClr val="tx1">
                    <a:lumMod val="85000"/>
                    <a:lumOff val="15000"/>
                  </a:schemeClr>
                </a:solidFill>
                <a:highlight>
                  <a:srgbClr val="FFFF00"/>
                </a:highlight>
              </a:rPr>
              <a:t>With 2015 Edition</a:t>
            </a:r>
            <a:r>
              <a:rPr lang="en-US" sz="1800" dirty="0">
                <a:solidFill>
                  <a:schemeClr val="tx1">
                    <a:lumMod val="85000"/>
                    <a:lumOff val="15000"/>
                  </a:schemeClr>
                </a:solidFill>
              </a:rPr>
              <a:t>, in section 10.4.1.3, continues to state that fire-retardant coatings shall not be used to comply with this code.   Sec. 10.4.1.4, was added “factory-applied fire-retardant-coated products shall be permitted that have been listed and labeled to comply with ASTM E2768”  </a:t>
            </a:r>
            <a:br>
              <a:rPr lang="en-US" sz="1800" dirty="0">
                <a:solidFill>
                  <a:schemeClr val="tx1">
                    <a:lumMod val="85000"/>
                    <a:lumOff val="15000"/>
                  </a:schemeClr>
                </a:solidFill>
              </a:rPr>
            </a:br>
            <a:r>
              <a:rPr lang="en-US" sz="1800" dirty="0">
                <a:solidFill>
                  <a:schemeClr val="tx1">
                    <a:lumMod val="85000"/>
                    <a:lumOff val="15000"/>
                  </a:schemeClr>
                </a:solidFill>
              </a:rPr>
              <a:t>No ability to apply flame-retardant coatings in the field is allowed.  This also negates the ability for the flame-retardant surface to be maintained.  This eliminates for the potential of flame-retardant coatings to be used, even in the future.  Quality control can be mitigated by allowing Certified Applicators, or Licensed Professional to certify the application in the field. </a:t>
            </a:r>
            <a:r>
              <a:rPr lang="en-US" sz="2000" dirty="0">
                <a:solidFill>
                  <a:schemeClr val="tx1">
                    <a:lumMod val="85000"/>
                    <a:lumOff val="15000"/>
                  </a:schemeClr>
                </a:solidFill>
              </a:rPr>
              <a:t> As long as a product complies with a fire code, why does NFPA dis-allow other processes to be prohibited?</a:t>
            </a:r>
            <a:br>
              <a:rPr lang="en-US" sz="2600" dirty="0">
                <a:solidFill>
                  <a:schemeClr val="tx1">
                    <a:lumMod val="85000"/>
                    <a:lumOff val="15000"/>
                  </a:schemeClr>
                </a:solidFill>
              </a:rPr>
            </a:br>
            <a:br>
              <a:rPr lang="en-US" sz="2600" dirty="0">
                <a:solidFill>
                  <a:schemeClr val="tx1">
                    <a:lumMod val="85000"/>
                    <a:lumOff val="15000"/>
                  </a:schemeClr>
                </a:solidFill>
              </a:rPr>
            </a:br>
            <a:br>
              <a:rPr lang="en-US" sz="2600" dirty="0">
                <a:solidFill>
                  <a:schemeClr val="tx1">
                    <a:lumMod val="85000"/>
                    <a:lumOff val="15000"/>
                  </a:schemeClr>
                </a:solidFill>
              </a:rPr>
            </a:br>
            <a:endParaRPr lang="en-US" sz="2600" dirty="0">
              <a:solidFill>
                <a:schemeClr val="tx1">
                  <a:lumMod val="85000"/>
                  <a:lumOff val="15000"/>
                </a:schemeClr>
              </a:solidFill>
            </a:endParaRPr>
          </a:p>
        </p:txBody>
      </p:sp>
      <p:cxnSp>
        <p:nvCxnSpPr>
          <p:cNvPr id="19" name="Straight Connector 18">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FA54FBA-21C0-44C9-AD0D-565DB1AC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F6D18606-3809-4FA3-BC76-9FC5A20F07BC}"/>
              </a:ext>
            </a:extLst>
          </p:cNvPr>
          <p:cNvSpPr txBox="1"/>
          <p:nvPr/>
        </p:nvSpPr>
        <p:spPr>
          <a:xfrm>
            <a:off x="25466" y="7005668"/>
            <a:ext cx="12192001" cy="646331"/>
          </a:xfrm>
          <a:prstGeom prst="rect">
            <a:avLst/>
          </a:prstGeom>
          <a:noFill/>
        </p:spPr>
        <p:txBody>
          <a:bodyPr wrap="square" rtlCol="0">
            <a:spAutoFit/>
          </a:bodyPr>
          <a:lstStyle/>
          <a:p>
            <a:pPr>
              <a:spcAft>
                <a:spcPts val="600"/>
              </a:spcAft>
            </a:pPr>
            <a:r>
              <a:rPr lang="en-US" dirty="0"/>
              <a:t>NFPA PUBLICATIONS ARE REVISED: (every 3-5 years):  1957, 1961, 1979, 1985, 1992, 1995, 2000, 2006, 2009, 2012, 2015, 2018, 2024</a:t>
            </a:r>
          </a:p>
        </p:txBody>
      </p:sp>
      <p:graphicFrame>
        <p:nvGraphicFramePr>
          <p:cNvPr id="8" name="Table 8">
            <a:extLst>
              <a:ext uri="{FF2B5EF4-FFF2-40B4-BE49-F238E27FC236}">
                <a16:creationId xmlns:a16="http://schemas.microsoft.com/office/drawing/2014/main" id="{BD36E314-A108-4201-9819-03E40CF8F1A3}"/>
              </a:ext>
            </a:extLst>
          </p:cNvPr>
          <p:cNvGraphicFramePr>
            <a:graphicFrameLocks noGrp="1"/>
          </p:cNvGraphicFramePr>
          <p:nvPr>
            <p:extLst>
              <p:ext uri="{D42A27DB-BD31-4B8C-83A1-F6EECF244321}">
                <p14:modId xmlns:p14="http://schemas.microsoft.com/office/powerpoint/2010/main" val="4198698385"/>
              </p:ext>
            </p:extLst>
          </p:nvPr>
        </p:nvGraphicFramePr>
        <p:xfrm>
          <a:off x="152342" y="619919"/>
          <a:ext cx="6912217" cy="5757814"/>
        </p:xfrm>
        <a:graphic>
          <a:graphicData uri="http://schemas.openxmlformats.org/drawingml/2006/table">
            <a:tbl>
              <a:tblPr firstRow="1" bandRow="1">
                <a:tableStyleId>{5C22544A-7EE6-4342-B048-85BDC9FD1C3A}</a:tableStyleId>
              </a:tblPr>
              <a:tblGrid>
                <a:gridCol w="6912217">
                  <a:extLst>
                    <a:ext uri="{9D8B030D-6E8A-4147-A177-3AD203B41FA5}">
                      <a16:colId xmlns:a16="http://schemas.microsoft.com/office/drawing/2014/main" val="447225502"/>
                    </a:ext>
                  </a:extLst>
                </a:gridCol>
              </a:tblGrid>
              <a:tr h="858869">
                <a:tc>
                  <a:txBody>
                    <a:bodyPr/>
                    <a:lstStyle/>
                    <a:p>
                      <a:r>
                        <a:rPr lang="en-US" sz="2000" dirty="0"/>
                        <a:t>Go to NFPA.org/5000 </a:t>
                      </a:r>
                      <a:r>
                        <a:rPr lang="en-US" sz="2000" dirty="0">
                          <a:latin typeface="Calibri" panose="020F0502020204030204" pitchFamily="34" charset="0"/>
                          <a:cs typeface="Calibri" panose="020F0502020204030204" pitchFamily="34" charset="0"/>
                        </a:rPr>
                        <a:t>→Next Edition→First Draft Report→  You can also see current Editions</a:t>
                      </a:r>
                      <a:endParaRPr lang="en-US" sz="2000" dirty="0"/>
                    </a:p>
                  </a:txBody>
                  <a:tcPr marL="116063" marR="116063" marT="58032" marB="58032"/>
                </a:tc>
                <a:extLst>
                  <a:ext uri="{0D108BD9-81ED-4DB2-BD59-A6C34878D82A}">
                    <a16:rowId xmlns:a16="http://schemas.microsoft.com/office/drawing/2014/main" val="1067373996"/>
                  </a:ext>
                </a:extLst>
              </a:tr>
              <a:tr h="858869">
                <a:tc>
                  <a:txBody>
                    <a:bodyPr/>
                    <a:lstStyle/>
                    <a:p>
                      <a:r>
                        <a:rPr lang="en-US" sz="2000" dirty="0"/>
                        <a:t>Chapter 3, Sec 3.3.241 Definition of Fire-Retardant Coatings does not exist.  FRTW is defined.</a:t>
                      </a:r>
                    </a:p>
                  </a:txBody>
                  <a:tcPr marL="116063" marR="116063" marT="58032" marB="58032"/>
                </a:tc>
                <a:extLst>
                  <a:ext uri="{0D108BD9-81ED-4DB2-BD59-A6C34878D82A}">
                    <a16:rowId xmlns:a16="http://schemas.microsoft.com/office/drawing/2014/main" val="919794320"/>
                  </a:ext>
                </a:extLst>
              </a:tr>
              <a:tr h="858869">
                <a:tc>
                  <a:txBody>
                    <a:bodyPr/>
                    <a:lstStyle/>
                    <a:p>
                      <a:r>
                        <a:rPr lang="en-US" sz="2000" dirty="0"/>
                        <a:t>See Section 10.2.3.6.1; Fire-Retardant Coatings SHALL NOT be used to obtain compliance with the interior finish requirements of this code.</a:t>
                      </a:r>
                    </a:p>
                  </a:txBody>
                  <a:tcPr marL="116063" marR="116063" marT="58032" marB="58032"/>
                </a:tc>
                <a:extLst>
                  <a:ext uri="{0D108BD9-81ED-4DB2-BD59-A6C34878D82A}">
                    <a16:rowId xmlns:a16="http://schemas.microsoft.com/office/drawing/2014/main" val="486228270"/>
                  </a:ext>
                </a:extLst>
              </a:tr>
              <a:tr h="510679">
                <a:tc>
                  <a:txBody>
                    <a:bodyPr/>
                    <a:lstStyle/>
                    <a:p>
                      <a:r>
                        <a:rPr lang="en-US" sz="2000" dirty="0"/>
                        <a:t>10.2.3.6</a:t>
                      </a:r>
                    </a:p>
                    <a:p>
                      <a:r>
                        <a:rPr lang="en-US" sz="2000" dirty="0"/>
                        <a:t>Throughout this code, Fire-Retardant Treated Wood is permitted if it has hourly ratings.  There are flame-retardant coatings on the market that comply with hourly ratings and should not be prohibited nor should the ability to invent them.</a:t>
                      </a:r>
                    </a:p>
                  </a:txBody>
                  <a:tcPr marL="116063" marR="116063" marT="58032" marB="58032"/>
                </a:tc>
                <a:extLst>
                  <a:ext uri="{0D108BD9-81ED-4DB2-BD59-A6C34878D82A}">
                    <a16:rowId xmlns:a16="http://schemas.microsoft.com/office/drawing/2014/main" val="2589717723"/>
                  </a:ext>
                </a:extLst>
              </a:tr>
              <a:tr h="510679">
                <a:tc>
                  <a:txBody>
                    <a:bodyPr/>
                    <a:lstStyle/>
                    <a:p>
                      <a:endParaRPr lang="en-US" sz="2000" dirty="0"/>
                    </a:p>
                  </a:txBody>
                  <a:tcPr marL="116063" marR="116063" marT="58032" marB="58032"/>
                </a:tc>
                <a:extLst>
                  <a:ext uri="{0D108BD9-81ED-4DB2-BD59-A6C34878D82A}">
                    <a16:rowId xmlns:a16="http://schemas.microsoft.com/office/drawing/2014/main" val="2055693059"/>
                  </a:ext>
                </a:extLst>
              </a:tr>
              <a:tr h="858869">
                <a:tc>
                  <a:txBody>
                    <a:bodyPr/>
                    <a:lstStyle/>
                    <a:p>
                      <a:r>
                        <a:rPr lang="en-US" sz="2000" dirty="0"/>
                        <a:t>Chapter 45.2.8 Definition of Fire-Retardant Coatings does not exist.  FRTW is defined.</a:t>
                      </a:r>
                    </a:p>
                  </a:txBody>
                  <a:tcPr marL="116063" marR="116063" marT="58032" marB="58032"/>
                </a:tc>
                <a:extLst>
                  <a:ext uri="{0D108BD9-81ED-4DB2-BD59-A6C34878D82A}">
                    <a16:rowId xmlns:a16="http://schemas.microsoft.com/office/drawing/2014/main" val="141839342"/>
                  </a:ext>
                </a:extLst>
              </a:tr>
            </a:tbl>
          </a:graphicData>
        </a:graphic>
      </p:graphicFrame>
      <p:sp>
        <p:nvSpPr>
          <p:cNvPr id="12" name="TextBox 11">
            <a:extLst>
              <a:ext uri="{FF2B5EF4-FFF2-40B4-BE49-F238E27FC236}">
                <a16:creationId xmlns:a16="http://schemas.microsoft.com/office/drawing/2014/main" id="{F11CC8AB-B96C-4D9A-A739-CC5D12E8C20F}"/>
              </a:ext>
            </a:extLst>
          </p:cNvPr>
          <p:cNvSpPr txBox="1"/>
          <p:nvPr/>
        </p:nvSpPr>
        <p:spPr>
          <a:xfrm>
            <a:off x="25466" y="46037"/>
            <a:ext cx="12192001" cy="461665"/>
          </a:xfrm>
          <a:prstGeom prst="rect">
            <a:avLst/>
          </a:prstGeom>
          <a:noFill/>
        </p:spPr>
        <p:txBody>
          <a:bodyPr wrap="square" rtlCol="0">
            <a:spAutoFit/>
          </a:bodyPr>
          <a:lstStyle/>
          <a:p>
            <a:pPr algn="ctr"/>
            <a:r>
              <a:rPr lang="en-US" sz="2400" dirty="0">
                <a:solidFill>
                  <a:srgbClr val="FF0000"/>
                </a:solidFill>
              </a:rPr>
              <a:t>NFPA 5000-24 INTERIOR FINISH</a:t>
            </a:r>
            <a:r>
              <a:rPr lang="en-US" sz="2400" dirty="0"/>
              <a:t> CODES THAT COMMENTS ARE RECOMMENDED</a:t>
            </a:r>
          </a:p>
        </p:txBody>
      </p:sp>
      <p:sp>
        <p:nvSpPr>
          <p:cNvPr id="14" name="Slide Number Placeholder 13">
            <a:extLst>
              <a:ext uri="{FF2B5EF4-FFF2-40B4-BE49-F238E27FC236}">
                <a16:creationId xmlns:a16="http://schemas.microsoft.com/office/drawing/2014/main" id="{4ADD9C90-FD31-41D7-827E-652FB801331A}"/>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48135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4E17-201B-41D4-B428-F66E8F224899}"/>
              </a:ext>
            </a:extLst>
          </p:cNvPr>
          <p:cNvSpPr>
            <a:spLocks noGrp="1"/>
          </p:cNvSpPr>
          <p:nvPr>
            <p:ph type="title"/>
          </p:nvPr>
        </p:nvSpPr>
        <p:spPr>
          <a:xfrm>
            <a:off x="152401" y="884420"/>
            <a:ext cx="11779770" cy="1103952"/>
          </a:xfrm>
        </p:spPr>
        <p:txBody>
          <a:bodyPr>
            <a:normAutofit fontScale="90000"/>
          </a:bodyPr>
          <a:lstStyle/>
          <a:p>
            <a:pPr algn="ctr"/>
            <a:br>
              <a:rPr lang="en-US" dirty="0"/>
            </a:br>
            <a:br>
              <a:rPr lang="en-US" dirty="0"/>
            </a:br>
            <a:br>
              <a:rPr lang="en-US" dirty="0"/>
            </a:br>
            <a:br>
              <a:rPr lang="en-US" dirty="0"/>
            </a:br>
            <a:br>
              <a:rPr lang="en-US" dirty="0"/>
            </a:br>
            <a:br>
              <a:rPr lang="en-US" dirty="0"/>
            </a:br>
            <a:r>
              <a:rPr lang="en-US" dirty="0"/>
              <a:t>NFPA 101-21 LIFE SAFETY CODE</a:t>
            </a:r>
          </a:p>
        </p:txBody>
      </p:sp>
      <p:sp>
        <p:nvSpPr>
          <p:cNvPr id="4" name="TextBox 3">
            <a:extLst>
              <a:ext uri="{FF2B5EF4-FFF2-40B4-BE49-F238E27FC236}">
                <a16:creationId xmlns:a16="http://schemas.microsoft.com/office/drawing/2014/main" id="{F6D18606-3809-4FA3-BC76-9FC5A20F07BC}"/>
              </a:ext>
            </a:extLst>
          </p:cNvPr>
          <p:cNvSpPr txBox="1"/>
          <p:nvPr/>
        </p:nvSpPr>
        <p:spPr>
          <a:xfrm>
            <a:off x="464695" y="7150308"/>
            <a:ext cx="11467475" cy="646331"/>
          </a:xfrm>
          <a:prstGeom prst="rect">
            <a:avLst/>
          </a:prstGeom>
          <a:noFill/>
        </p:spPr>
        <p:txBody>
          <a:bodyPr wrap="square" rtlCol="0">
            <a:spAutoFit/>
          </a:bodyPr>
          <a:lstStyle/>
          <a:p>
            <a:r>
              <a:rPr lang="en-US" dirty="0"/>
              <a:t>NFPA PUBLICATIONS BY YEAR (every 3-5):  1957, 1961, 1979, 1985, 1992, 1995, 2000, 2006, 2009, 2012, 2015, 2018, 2021, 2024</a:t>
            </a:r>
          </a:p>
        </p:txBody>
      </p:sp>
      <p:graphicFrame>
        <p:nvGraphicFramePr>
          <p:cNvPr id="8" name="Table 8">
            <a:extLst>
              <a:ext uri="{FF2B5EF4-FFF2-40B4-BE49-F238E27FC236}">
                <a16:creationId xmlns:a16="http://schemas.microsoft.com/office/drawing/2014/main" id="{BD36E314-A108-4201-9819-03E40CF8F1A3}"/>
              </a:ext>
            </a:extLst>
          </p:cNvPr>
          <p:cNvGraphicFramePr>
            <a:graphicFrameLocks noGrp="1"/>
          </p:cNvGraphicFramePr>
          <p:nvPr>
            <p:extLst>
              <p:ext uri="{D42A27DB-BD31-4B8C-83A1-F6EECF244321}">
                <p14:modId xmlns:p14="http://schemas.microsoft.com/office/powerpoint/2010/main" val="962028191"/>
              </p:ext>
            </p:extLst>
          </p:nvPr>
        </p:nvGraphicFramePr>
        <p:xfrm>
          <a:off x="1862362" y="2200943"/>
          <a:ext cx="8128000" cy="353007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47225502"/>
                    </a:ext>
                  </a:extLst>
                </a:gridCol>
              </a:tblGrid>
              <a:tr h="571888">
                <a:tc>
                  <a:txBody>
                    <a:bodyPr/>
                    <a:lstStyle/>
                    <a:p>
                      <a:r>
                        <a:rPr lang="en-US" dirty="0"/>
                        <a:t>Go to NFPA.org/101</a:t>
                      </a:r>
                      <a:r>
                        <a:rPr lang="en-US" dirty="0">
                          <a:latin typeface="Calibri" panose="020F0502020204030204" pitchFamily="34" charset="0"/>
                          <a:cs typeface="Calibri" panose="020F0502020204030204" pitchFamily="34" charset="0"/>
                        </a:rPr>
                        <a:t>→Next Edition→First Draft Report→</a:t>
                      </a:r>
                      <a:endParaRPr lang="en-US" dirty="0"/>
                    </a:p>
                  </a:txBody>
                  <a:tcPr/>
                </a:tc>
                <a:extLst>
                  <a:ext uri="{0D108BD9-81ED-4DB2-BD59-A6C34878D82A}">
                    <a16:rowId xmlns:a16="http://schemas.microsoft.com/office/drawing/2014/main" val="1067373996"/>
                  </a:ext>
                </a:extLst>
              </a:tr>
              <a:tr h="571888">
                <a:tc>
                  <a:txBody>
                    <a:bodyPr/>
                    <a:lstStyle/>
                    <a:p>
                      <a:r>
                        <a:rPr lang="en-US" dirty="0"/>
                        <a:t>Sec 3.3.112 Definition of Fire-Retardant Coatings Was Added</a:t>
                      </a:r>
                    </a:p>
                  </a:txBody>
                  <a:tcPr/>
                </a:tc>
                <a:extLst>
                  <a:ext uri="{0D108BD9-81ED-4DB2-BD59-A6C34878D82A}">
                    <a16:rowId xmlns:a16="http://schemas.microsoft.com/office/drawing/2014/main" val="919794320"/>
                  </a:ext>
                </a:extLst>
              </a:tr>
              <a:tr h="602441">
                <a:tc>
                  <a:txBody>
                    <a:bodyPr/>
                    <a:lstStyle/>
                    <a:p>
                      <a:r>
                        <a:rPr lang="en-US" dirty="0"/>
                        <a:t>Sec 4.6.16 </a:t>
                      </a:r>
                      <a:r>
                        <a:rPr lang="en-US" sz="1800" dirty="0"/>
                        <a:t>Definition of Fire-Retardant Coatings does not exist.  FRTW is defined.</a:t>
                      </a:r>
                      <a:endParaRPr lang="en-US" dirty="0"/>
                    </a:p>
                  </a:txBody>
                  <a:tcPr/>
                </a:tc>
                <a:extLst>
                  <a:ext uri="{0D108BD9-81ED-4DB2-BD59-A6C34878D82A}">
                    <a16:rowId xmlns:a16="http://schemas.microsoft.com/office/drawing/2014/main" val="486228270"/>
                  </a:ext>
                </a:extLst>
              </a:tr>
              <a:tr h="571888">
                <a:tc>
                  <a:txBody>
                    <a:bodyPr/>
                    <a:lstStyle/>
                    <a:p>
                      <a:r>
                        <a:rPr lang="en-US" dirty="0"/>
                        <a:t>Sec 4.6.16.2 defines, “Other Means” as pressure treated wood</a:t>
                      </a:r>
                    </a:p>
                  </a:txBody>
                  <a:tcPr/>
                </a:tc>
                <a:extLst>
                  <a:ext uri="{0D108BD9-81ED-4DB2-BD59-A6C34878D82A}">
                    <a16:rowId xmlns:a16="http://schemas.microsoft.com/office/drawing/2014/main" val="2589717723"/>
                  </a:ext>
                </a:extLst>
              </a:tr>
              <a:tr h="571888">
                <a:tc>
                  <a:txBody>
                    <a:bodyPr/>
                    <a:lstStyle/>
                    <a:p>
                      <a:r>
                        <a:rPr lang="en-US" dirty="0"/>
                        <a:t>10.2.6 Fire-Retardant Coatings information. Please read this section.  Needs to be discussed with flame-retardant interests.</a:t>
                      </a:r>
                    </a:p>
                  </a:txBody>
                  <a:tcPr/>
                </a:tc>
                <a:extLst>
                  <a:ext uri="{0D108BD9-81ED-4DB2-BD59-A6C34878D82A}">
                    <a16:rowId xmlns:a16="http://schemas.microsoft.com/office/drawing/2014/main" val="2055693059"/>
                  </a:ext>
                </a:extLst>
              </a:tr>
              <a:tr h="571888">
                <a:tc>
                  <a:txBody>
                    <a:bodyPr/>
                    <a:lstStyle/>
                    <a:p>
                      <a:endParaRPr lang="en-US" dirty="0"/>
                    </a:p>
                  </a:txBody>
                  <a:tcPr/>
                </a:tc>
                <a:extLst>
                  <a:ext uri="{0D108BD9-81ED-4DB2-BD59-A6C34878D82A}">
                    <a16:rowId xmlns:a16="http://schemas.microsoft.com/office/drawing/2014/main" val="141839342"/>
                  </a:ext>
                </a:extLst>
              </a:tr>
            </a:tbl>
          </a:graphicData>
        </a:graphic>
      </p:graphicFrame>
      <p:sp>
        <p:nvSpPr>
          <p:cNvPr id="3" name="Slide Number Placeholder 2">
            <a:extLst>
              <a:ext uri="{FF2B5EF4-FFF2-40B4-BE49-F238E27FC236}">
                <a16:creationId xmlns:a16="http://schemas.microsoft.com/office/drawing/2014/main" id="{217C4872-7AFF-4FB9-AD6E-2ED7870BEB1B}"/>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1785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81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362E-D984-4CFF-8205-B5770AD38838}"/>
              </a:ext>
            </a:extLst>
          </p:cNvPr>
          <p:cNvSpPr>
            <a:spLocks noGrp="1"/>
          </p:cNvSpPr>
          <p:nvPr>
            <p:ph type="title"/>
          </p:nvPr>
        </p:nvSpPr>
        <p:spPr>
          <a:xfrm>
            <a:off x="418455" y="286604"/>
            <a:ext cx="11422250" cy="1045808"/>
          </a:xfrm>
        </p:spPr>
        <p:txBody>
          <a:bodyPr/>
          <a:lstStyle/>
          <a:p>
            <a:pPr algn="ctr"/>
            <a:r>
              <a:rPr lang="en-US" dirty="0"/>
              <a:t>ISSUES, CONCERNS</a:t>
            </a:r>
          </a:p>
        </p:txBody>
      </p:sp>
      <p:sp>
        <p:nvSpPr>
          <p:cNvPr id="4" name="Content Placeholder 3">
            <a:extLst>
              <a:ext uri="{FF2B5EF4-FFF2-40B4-BE49-F238E27FC236}">
                <a16:creationId xmlns:a16="http://schemas.microsoft.com/office/drawing/2014/main" id="{33E8DC73-B89E-444E-95F8-7DD767701E34}"/>
              </a:ext>
            </a:extLst>
          </p:cNvPr>
          <p:cNvSpPr>
            <a:spLocks noGrp="1"/>
          </p:cNvSpPr>
          <p:nvPr>
            <p:ph idx="1"/>
          </p:nvPr>
        </p:nvSpPr>
        <p:spPr>
          <a:xfrm>
            <a:off x="418455" y="1545336"/>
            <a:ext cx="11422250" cy="4659521"/>
          </a:xfrm>
        </p:spPr>
        <p:txBody>
          <a:bodyPr>
            <a:normAutofit fontScale="25000" lnSpcReduction="20000"/>
          </a:bodyPr>
          <a:lstStyle/>
          <a:p>
            <a:pPr marL="0" indent="0" algn="ctr">
              <a:buNone/>
            </a:pPr>
            <a:endParaRPr lang="en-US" sz="6400" b="1" dirty="0"/>
          </a:p>
          <a:p>
            <a:pPr lvl="2"/>
            <a:endParaRPr lang="en-US" sz="6400" dirty="0"/>
          </a:p>
          <a:p>
            <a:pPr lvl="2"/>
            <a:r>
              <a:rPr lang="en-US" sz="6400" dirty="0"/>
              <a:t>The Pressure Treated Wood Industry has now eliminated Flame-Retardant Coatings from being used for interior finish.  Even though Fire-Retardant Coatings pass the same fire code tests by Certified, Independent Laboratories as the Pressure Treated Wood Industry does, the fire codes are different from the process of how the fire codes are achieved.  </a:t>
            </a:r>
          </a:p>
          <a:p>
            <a:r>
              <a:rPr lang="en-US" sz="6400" dirty="0"/>
              <a:t>PLEASE BECOME MORE ACTIVE IN ALL ORGANIZATIONS LISTED ON SLIDE 2.  SPECIAL INTEREST ORGANIZATIONS HAVE HIRED CONSULTANTS TO SPEAK FOR THEM AND OVERSEE FIRE CODES THAT MAY BENEFIT THEIR INDUSTRY.  </a:t>
            </a:r>
          </a:p>
          <a:p>
            <a:r>
              <a:rPr lang="en-US" sz="6400" dirty="0"/>
              <a:t>THE FLAME-RETARDANT INDUSTRY HAS NO REPRESENTATION TO PREVENT THIS FROM HAPPENING.  EVEN THE ABILITY TO COME UP WITH NEW INVENTIONS HAVE BEEN TAKEN AWAY. </a:t>
            </a:r>
          </a:p>
          <a:p>
            <a:r>
              <a:rPr lang="en-US" sz="6400" dirty="0"/>
              <a:t>THE FLAME-RETARDANT INDUSTRY NEEDS YOUR COMMITMENT AND YOUR VOICE TO BE HEARD DURING THE PUBLIC COMMENT PHASES FOR THE CODES IN QUESTION.  WE ALSO NEED SPEAKERS DURING THE CODE MAKING PROCESS.</a:t>
            </a:r>
          </a:p>
          <a:p>
            <a:r>
              <a:rPr lang="en-US" sz="6400" dirty="0"/>
              <a:t>PLEASE LET ME KNOW IF YOU ARE ABLE TO SUPPORT OUR INDUSTRY.  I WILL KEEP YOU INFORMED AS MUCH AS I CAN, BUT I CANNOT EXPRESS THE HIGH IMPORTANCE OF THE FLAME-RETARDANT COATINGS INDUSTRY TO BECOME MORE INVOLVED.</a:t>
            </a:r>
            <a:endParaRPr lang="en-US" sz="2000" dirty="0"/>
          </a:p>
        </p:txBody>
      </p:sp>
      <p:sp>
        <p:nvSpPr>
          <p:cNvPr id="5" name="Slide Number Placeholder 4">
            <a:extLst>
              <a:ext uri="{FF2B5EF4-FFF2-40B4-BE49-F238E27FC236}">
                <a16:creationId xmlns:a16="http://schemas.microsoft.com/office/drawing/2014/main" id="{47C4F50A-1B9E-4A76-B406-EAF8755708CC}"/>
              </a:ext>
            </a:extLst>
          </p:cNvPr>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188389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3D9B33D-0834-456E-B787-5A42353EF98C}"/>
              </a:ext>
            </a:extLst>
          </p:cNvPr>
          <p:cNvPicPr>
            <a:picLocks noChangeAspect="1"/>
          </p:cNvPicPr>
          <p:nvPr/>
        </p:nvPicPr>
        <p:blipFill rotWithShape="1">
          <a:blip r:embed="rId3">
            <a:alphaModFix/>
          </a:blip>
          <a:srcRect t="2619" b="13111"/>
          <a:stretch/>
        </p:blipFill>
        <p:spPr>
          <a:xfrm>
            <a:off x="20" y="0"/>
            <a:ext cx="12191980" cy="6857990"/>
          </a:xfrm>
          <a:prstGeom prst="rect">
            <a:avLst/>
          </a:prstGeom>
        </p:spPr>
      </p:pic>
      <p:sp>
        <p:nvSpPr>
          <p:cNvPr id="2" name="Title 1">
            <a:extLst>
              <a:ext uri="{FF2B5EF4-FFF2-40B4-BE49-F238E27FC236}">
                <a16:creationId xmlns:a16="http://schemas.microsoft.com/office/drawing/2014/main" id="{9B69C531-251E-4D0F-80A1-97D10F24C1AE}"/>
              </a:ext>
            </a:extLst>
          </p:cNvPr>
          <p:cNvSpPr>
            <a:spLocks noGrp="1"/>
          </p:cNvSpPr>
          <p:nvPr>
            <p:ph type="ctrTitle"/>
          </p:nvPr>
        </p:nvSpPr>
        <p:spPr>
          <a:xfrm>
            <a:off x="801445" y="1138846"/>
            <a:ext cx="10058400" cy="1581911"/>
          </a:xfrm>
        </p:spPr>
        <p:txBody>
          <a:bodyPr>
            <a:normAutofit/>
          </a:bodyPr>
          <a:lstStyle/>
          <a:p>
            <a:pPr algn="ctr"/>
            <a:r>
              <a:rPr lang="en-US" dirty="0">
                <a:solidFill>
                  <a:srgbClr val="FFFFFF"/>
                </a:solidFill>
              </a:rPr>
              <a:t>FRTW</a:t>
            </a:r>
          </a:p>
        </p:txBody>
      </p:sp>
      <p:sp>
        <p:nvSpPr>
          <p:cNvPr id="3" name="Subtitle 2">
            <a:extLst>
              <a:ext uri="{FF2B5EF4-FFF2-40B4-BE49-F238E27FC236}">
                <a16:creationId xmlns:a16="http://schemas.microsoft.com/office/drawing/2014/main" id="{D2C97045-DA83-4A0F-8B12-48ECFDDABF02}"/>
              </a:ext>
            </a:extLst>
          </p:cNvPr>
          <p:cNvSpPr>
            <a:spLocks noGrp="1"/>
          </p:cNvSpPr>
          <p:nvPr>
            <p:ph type="subTitle" idx="1"/>
          </p:nvPr>
        </p:nvSpPr>
        <p:spPr>
          <a:xfrm>
            <a:off x="925942" y="3533529"/>
            <a:ext cx="10058400" cy="1143000"/>
          </a:xfrm>
        </p:spPr>
        <p:txBody>
          <a:bodyPr>
            <a:normAutofit/>
          </a:bodyPr>
          <a:lstStyle/>
          <a:p>
            <a:pPr algn="ctr"/>
            <a:r>
              <a:rPr lang="en-US" sz="6000" dirty="0">
                <a:solidFill>
                  <a:srgbClr val="FFFFFF"/>
                </a:solidFill>
              </a:rPr>
              <a:t>Myth VS. Fact</a:t>
            </a:r>
          </a:p>
        </p:txBody>
      </p:sp>
      <p:cxnSp>
        <p:nvCxnSpPr>
          <p:cNvPr id="11"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Slide Number Placeholder 4">
            <a:extLst>
              <a:ext uri="{FF2B5EF4-FFF2-40B4-BE49-F238E27FC236}">
                <a16:creationId xmlns:a16="http://schemas.microsoft.com/office/drawing/2014/main" id="{93B86F97-E66B-4AA9-9DC9-6FCDD2DF496A}"/>
              </a:ext>
            </a:extLst>
          </p:cNvPr>
          <p:cNvSpPr>
            <a:spLocks noGrp="1"/>
          </p:cNvSpPr>
          <p:nvPr>
            <p:ph type="sldNum" sz="quarter" idx="12"/>
          </p:nvPr>
        </p:nvSpPr>
        <p:spPr/>
        <p:txBody>
          <a:bodyPr/>
          <a:lstStyle/>
          <a:p>
            <a:r>
              <a:rPr lang="en-US" dirty="0"/>
              <a:t>8</a:t>
            </a:r>
          </a:p>
        </p:txBody>
      </p:sp>
    </p:spTree>
    <p:extLst>
      <p:ext uri="{BB962C8B-B14F-4D97-AF65-F5344CB8AC3E}">
        <p14:creationId xmlns:p14="http://schemas.microsoft.com/office/powerpoint/2010/main" val="29994244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ECEF81-38E7-4A1C-8870-CE955CBB455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96000" y="3934047"/>
            <a:ext cx="4088741" cy="2615609"/>
          </a:xfrm>
          <a:prstGeom prst="rect">
            <a:avLst/>
          </a:prstGeom>
          <a:noFill/>
          <a:ln>
            <a:noFill/>
          </a:ln>
        </p:spPr>
      </p:pic>
      <p:sp>
        <p:nvSpPr>
          <p:cNvPr id="4" name="Text Placeholder 3">
            <a:extLst>
              <a:ext uri="{FF2B5EF4-FFF2-40B4-BE49-F238E27FC236}">
                <a16:creationId xmlns:a16="http://schemas.microsoft.com/office/drawing/2014/main" id="{8F36CD3D-208A-4DC5-9430-E8BC2F9E860D}"/>
              </a:ext>
            </a:extLst>
          </p:cNvPr>
          <p:cNvSpPr>
            <a:spLocks noGrp="1"/>
          </p:cNvSpPr>
          <p:nvPr>
            <p:ph type="body" sz="half" idx="2"/>
          </p:nvPr>
        </p:nvSpPr>
        <p:spPr>
          <a:xfrm>
            <a:off x="643465" y="0"/>
            <a:ext cx="3517567" cy="6858000"/>
          </a:xfrm>
        </p:spPr>
        <p:txBody>
          <a:bodyPr>
            <a:normAutofit fontScale="92500" lnSpcReduction="10000"/>
          </a:bodyPr>
          <a:lstStyle/>
          <a:p>
            <a:r>
              <a:rPr lang="en-US" b="1" dirty="0"/>
              <a:t>MYTH:</a:t>
            </a:r>
            <a:r>
              <a:rPr lang="en-US" dirty="0"/>
              <a:t>	Pressure Treated Wood is flame-retardant throughout the middle and entire piece of wood.</a:t>
            </a:r>
          </a:p>
          <a:p>
            <a:r>
              <a:rPr lang="en-US" b="1" dirty="0"/>
              <a:t>FACT:</a:t>
            </a:r>
            <a:r>
              <a:rPr lang="en-US" dirty="0"/>
              <a:t>	There are no published tests that exist that proves that Pressure Treated Wood penetrates deep inside and throughout the wood.  In fact, Pressure Treated Coatings are a topical treatment, the same as Flame-Retardant Coatings are.  The pictures show the pressure treatment to the surface of the wood only.</a:t>
            </a:r>
          </a:p>
          <a:p>
            <a:r>
              <a:rPr lang="en-US" b="1" dirty="0"/>
              <a:t>FACT:</a:t>
            </a:r>
            <a:r>
              <a:rPr lang="en-US" dirty="0"/>
              <a:t>	ASTM E84 only assesses surface burning characteristics</a:t>
            </a:r>
          </a:p>
          <a:p>
            <a:r>
              <a:rPr lang="en-US" dirty="0"/>
              <a:t>FACT”	AC66 (FRTW) recognizes that penetration may not be complete.  “6.5 The fire-retardant-treated lumber shall not be ripped or milled as this will alter the surface-burning characteristics and invalidate the flame-spread classification”.</a:t>
            </a:r>
          </a:p>
          <a:p>
            <a:endParaRPr lang="en-US" dirty="0"/>
          </a:p>
        </p:txBody>
      </p:sp>
      <p:pic>
        <p:nvPicPr>
          <p:cNvPr id="6" name="Picture 5">
            <a:extLst>
              <a:ext uri="{FF2B5EF4-FFF2-40B4-BE49-F238E27FC236}">
                <a16:creationId xmlns:a16="http://schemas.microsoft.com/office/drawing/2014/main" id="{0E6F26D0-DB37-4572-8BE1-3CAB28A9A5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5730" y="555812"/>
            <a:ext cx="3582297" cy="2873188"/>
          </a:xfrm>
          <a:prstGeom prst="rect">
            <a:avLst/>
          </a:prstGeom>
          <a:noFill/>
          <a:ln>
            <a:noFill/>
          </a:ln>
        </p:spPr>
      </p:pic>
      <p:pic>
        <p:nvPicPr>
          <p:cNvPr id="7" name="Picture 6">
            <a:extLst>
              <a:ext uri="{FF2B5EF4-FFF2-40B4-BE49-F238E27FC236}">
                <a16:creationId xmlns:a16="http://schemas.microsoft.com/office/drawing/2014/main" id="{1A4A222F-BA92-45B4-A141-B85B7BE253CC}"/>
              </a:ext>
            </a:extLst>
          </p:cNvPr>
          <p:cNvPicPr>
            <a:picLocks noChangeAspect="1"/>
          </p:cNvPicPr>
          <p:nvPr/>
        </p:nvPicPr>
        <p:blipFill>
          <a:blip r:embed="rId4"/>
          <a:stretch>
            <a:fillRect/>
          </a:stretch>
        </p:blipFill>
        <p:spPr>
          <a:xfrm>
            <a:off x="4870996" y="555812"/>
            <a:ext cx="3192431" cy="2873188"/>
          </a:xfrm>
          <a:prstGeom prst="rect">
            <a:avLst/>
          </a:prstGeom>
        </p:spPr>
      </p:pic>
      <p:sp>
        <p:nvSpPr>
          <p:cNvPr id="11" name="Slide Number Placeholder 10">
            <a:extLst>
              <a:ext uri="{FF2B5EF4-FFF2-40B4-BE49-F238E27FC236}">
                <a16:creationId xmlns:a16="http://schemas.microsoft.com/office/drawing/2014/main" id="{E51BD37B-2511-4EF5-A23E-2A90FA7D0351}"/>
              </a:ext>
            </a:extLst>
          </p:cNvPr>
          <p:cNvSpPr>
            <a:spLocks noGrp="1"/>
          </p:cNvSpPr>
          <p:nvPr>
            <p:ph type="sldNum" sz="quarter" idx="12"/>
          </p:nvPr>
        </p:nvSpPr>
        <p:spPr/>
        <p:txBody>
          <a:bodyPr/>
          <a:lstStyle/>
          <a:p>
            <a:r>
              <a:rPr lang="en-US" dirty="0"/>
              <a:t>9</a:t>
            </a:r>
          </a:p>
        </p:txBody>
      </p:sp>
    </p:spTree>
    <p:extLst>
      <p:ext uri="{BB962C8B-B14F-4D97-AF65-F5344CB8AC3E}">
        <p14:creationId xmlns:p14="http://schemas.microsoft.com/office/powerpoint/2010/main" val="2678109065"/>
      </p:ext>
    </p:extLst>
  </p:cSld>
  <p:clrMapOvr>
    <a:masterClrMapping/>
  </p:clrMapOvr>
</p:sld>
</file>

<file path=ppt/theme/theme1.xml><?xml version="1.0" encoding="utf-8"?>
<a:theme xmlns:a="http://schemas.openxmlformats.org/drawingml/2006/main" name="Retrospect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7137</TotalTime>
  <Words>2246</Words>
  <Application>Microsoft Office PowerPoint</Application>
  <PresentationFormat>Widescreen</PresentationFormat>
  <Paragraphs>117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Franklin Gothic Book</vt:lpstr>
      <vt:lpstr>RetrospectVTI</vt:lpstr>
      <vt:lpstr>Flame-Retardant Industry Request for Fire Code Support 01/2024</vt:lpstr>
      <vt:lpstr>FLAME-RETARDANT INDUSTRY NEEDS SUPPORT</vt:lpstr>
      <vt:lpstr>History Of Pressure Treated Wood  NFPA 703, NFPA 101 &amp; NFPA 5000</vt:lpstr>
      <vt:lpstr>      NFPA 703</vt:lpstr>
      <vt:lpstr>  Code History: In -2003, NFPA 5000, 10.3.1.3 eliminates the ability for Fire-Retardant Coatings to be used for  interior finishes. Reason for this was NFPA’s take was the fire-retardant coatings are not allowed to be used for design or construction.  See 1.2 With 2015 Edition, in section 10.4.1.3, continues to state that fire-retardant coatings shall not be used to comply with this code.   Sec. 10.4.1.4, was added “factory-applied fire-retardant-coated products shall be permitted that have been listed and labeled to comply with ASTM E2768”   No ability to apply flame-retardant coatings in the field is allowed.  This also negates the ability for the flame-retardant surface to be maintained.  This eliminates for the potential of flame-retardant coatings to be used, even in the future.  Quality control can be mitigated by allowing Certified Applicators, or Licensed Professional to certify the application in the field.  As long as a product complies with a fire code, why does NFPA dis-allow other processes to be prohibited?   </vt:lpstr>
      <vt:lpstr>      NFPA 101-21 LIFE SAFETY CODE</vt:lpstr>
      <vt:lpstr>ISSUES, CONCERNS</vt:lpstr>
      <vt:lpstr>FRTW</vt:lpstr>
      <vt:lpstr>PowerPoint Presentation</vt:lpstr>
      <vt:lpstr>PowerPoint Presentation</vt:lpstr>
      <vt:lpstr>PowerPoint Presentation</vt:lpstr>
      <vt:lpstr>Keeping Options Open For The Consumer. </vt:lpstr>
      <vt:lpstr>PowerPoint Presentation</vt:lpstr>
      <vt:lpstr>THE FLAME-RETARDANT INDUSTRY NEEDS REGULATORY SURVAYLANCE</vt:lpstr>
      <vt:lpstr>Time is of the essence.  Public comments close on 06/04/2024 for the 2027 Edition! After that date, the opportunity to submit any changes will not come up again for another 3 years, and would not be printed until 2030! Please be specific with NFPA Codes when submitting a comment.  Attach testing examples, ideas, solutions.  Flame-Retardant Coatings can and do comply with the same standards as Pressure Treated Wood!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Treated Wood</dc:title>
  <dc:creator>Kathy Newman</dc:creator>
  <cp:lastModifiedBy>Kathy Newman</cp:lastModifiedBy>
  <cp:revision>65</cp:revision>
  <cp:lastPrinted>2019-12-04T15:51:20Z</cp:lastPrinted>
  <dcterms:created xsi:type="dcterms:W3CDTF">2019-12-02T03:22:08Z</dcterms:created>
  <dcterms:modified xsi:type="dcterms:W3CDTF">2024-01-11T07:10:01Z</dcterms:modified>
</cp:coreProperties>
</file>